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03" d="100"/>
          <a:sy n="103" d="100"/>
        </p:scale>
        <p:origin x="89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c496f761d_1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4" name="Google Shape;194;g6c496f761d_1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c496f761d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3" name="Google Shape;203;g6c496f761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c496f761d_4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0" name="Google Shape;210;g6c496f761d_4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c496f761d_4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8" name="Google Shape;218;g6c496f761d_4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c496f761d_4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27" name="Google Shape;227;g6c496f761d_4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c496f761d_4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5" name="Google Shape;235;g6c496f761d_4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5e2d71f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5e2d71f1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75e2d71f1f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c496f761d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c496f761d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6c496f761d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c496f761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c496f761d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6c496f761d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c496f761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c496f761d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6c496f761d_0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c496f761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c496f761d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6c496f761d_0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c496f761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c496f761d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6c496f761d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5ec07146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5ec071466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75ec071466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5ec0714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5ec07146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75ec07146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6c496f761d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6c496f761d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8" name="Google Shape;33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7" name="Google Shape;34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4" name="Google Shape;35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0" name="Google Shape;3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1" name="Google Shape;1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5279571" y="1083174"/>
            <a:ext cx="6439988"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6000"/>
              <a:buFont typeface="Trebuchet MS"/>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5279571" y="3562849"/>
            <a:ext cx="6439988"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2"/>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Trebuchet MS"/>
                <a:ea typeface="Trebuchet MS"/>
                <a:cs typeface="Trebuchet MS"/>
                <a:sym typeface="Trebuchet MS"/>
              </a:defRPr>
            </a:lvl1pPr>
            <a:lvl2pPr marL="0" lvl="1" indent="0" algn="r">
              <a:spcBef>
                <a:spcPts val="0"/>
              </a:spcBef>
              <a:buNone/>
              <a:defRPr sz="1200">
                <a:solidFill>
                  <a:schemeClr val="lt1"/>
                </a:solidFill>
                <a:latin typeface="Trebuchet MS"/>
                <a:ea typeface="Trebuchet MS"/>
                <a:cs typeface="Trebuchet MS"/>
                <a:sym typeface="Trebuchet MS"/>
              </a:defRPr>
            </a:lvl2pPr>
            <a:lvl3pPr marL="0" lvl="2" indent="0" algn="r">
              <a:spcBef>
                <a:spcPts val="0"/>
              </a:spcBef>
              <a:buNone/>
              <a:defRPr sz="1200">
                <a:solidFill>
                  <a:schemeClr val="lt1"/>
                </a:solidFill>
                <a:latin typeface="Trebuchet MS"/>
                <a:ea typeface="Trebuchet MS"/>
                <a:cs typeface="Trebuchet MS"/>
                <a:sym typeface="Trebuchet MS"/>
              </a:defRPr>
            </a:lvl3pPr>
            <a:lvl4pPr marL="0" lvl="3" indent="0" algn="r">
              <a:spcBef>
                <a:spcPts val="0"/>
              </a:spcBef>
              <a:buNone/>
              <a:defRPr sz="1200">
                <a:solidFill>
                  <a:schemeClr val="lt1"/>
                </a:solidFill>
                <a:latin typeface="Trebuchet MS"/>
                <a:ea typeface="Trebuchet MS"/>
                <a:cs typeface="Trebuchet MS"/>
                <a:sym typeface="Trebuchet MS"/>
              </a:defRPr>
            </a:lvl4pPr>
            <a:lvl5pPr marL="0" lvl="4" indent="0" algn="r">
              <a:spcBef>
                <a:spcPts val="0"/>
              </a:spcBef>
              <a:buNone/>
              <a:defRPr sz="1200">
                <a:solidFill>
                  <a:schemeClr val="lt1"/>
                </a:solidFill>
                <a:latin typeface="Trebuchet MS"/>
                <a:ea typeface="Trebuchet MS"/>
                <a:cs typeface="Trebuchet MS"/>
                <a:sym typeface="Trebuchet MS"/>
              </a:defRPr>
            </a:lvl5pPr>
            <a:lvl6pPr marL="0" lvl="5" indent="0" algn="r">
              <a:spcBef>
                <a:spcPts val="0"/>
              </a:spcBef>
              <a:buNone/>
              <a:defRPr sz="1200">
                <a:solidFill>
                  <a:schemeClr val="lt1"/>
                </a:solidFill>
                <a:latin typeface="Trebuchet MS"/>
                <a:ea typeface="Trebuchet MS"/>
                <a:cs typeface="Trebuchet MS"/>
                <a:sym typeface="Trebuchet MS"/>
              </a:defRPr>
            </a:lvl6pPr>
            <a:lvl7pPr marL="0" lvl="6" indent="0" algn="r">
              <a:spcBef>
                <a:spcPts val="0"/>
              </a:spcBef>
              <a:buNone/>
              <a:defRPr sz="1200">
                <a:solidFill>
                  <a:schemeClr val="lt1"/>
                </a:solidFill>
                <a:latin typeface="Trebuchet MS"/>
                <a:ea typeface="Trebuchet MS"/>
                <a:cs typeface="Trebuchet MS"/>
                <a:sym typeface="Trebuchet MS"/>
              </a:defRPr>
            </a:lvl7pPr>
            <a:lvl8pPr marL="0" lvl="7" indent="0" algn="r">
              <a:spcBef>
                <a:spcPts val="0"/>
              </a:spcBef>
              <a:buNone/>
              <a:defRPr sz="1200">
                <a:solidFill>
                  <a:schemeClr val="lt1"/>
                </a:solidFill>
                <a:latin typeface="Trebuchet MS"/>
                <a:ea typeface="Trebuchet MS"/>
                <a:cs typeface="Trebuchet MS"/>
                <a:sym typeface="Trebuchet MS"/>
              </a:defRPr>
            </a:lvl8pPr>
            <a:lvl9pPr marL="0" lvl="8" indent="0" algn="r">
              <a:spcBef>
                <a:spcPts val="0"/>
              </a:spcBef>
              <a:buNone/>
              <a:defRPr sz="1200">
                <a:solidFill>
                  <a:schemeClr val="l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cxnSp>
        <p:nvCxnSpPr>
          <p:cNvPr id="23" name="Google Shape;23;p2"/>
          <p:cNvCxnSpPr/>
          <p:nvPr/>
        </p:nvCxnSpPr>
        <p:spPr>
          <a:xfrm>
            <a:off x="4951828" y="868251"/>
            <a:ext cx="0" cy="5205046"/>
          </a:xfrm>
          <a:prstGeom prst="straightConnector1">
            <a:avLst/>
          </a:prstGeom>
          <a:noFill/>
          <a:ln w="28575" cap="flat" cmpd="sng">
            <a:solidFill>
              <a:schemeClr val="l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3095897" y="417376"/>
            <a:ext cx="8623663"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C596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1"/>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2"/>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3095897" y="465138"/>
            <a:ext cx="3099980" cy="16002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C5967"/>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a:off x="6348548" y="465138"/>
            <a:ext cx="5371011" cy="540385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1" name="Google Shape;81;p13"/>
          <p:cNvSpPr txBox="1">
            <a:spLocks noGrp="1"/>
          </p:cNvSpPr>
          <p:nvPr>
            <p:ph type="body" idx="2"/>
          </p:nvPr>
        </p:nvSpPr>
        <p:spPr>
          <a:xfrm>
            <a:off x="3095897" y="2065338"/>
            <a:ext cx="3099980"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13"/>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3095897" y="457200"/>
            <a:ext cx="2677886" cy="16002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C5967"/>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4"/>
          <p:cNvSpPr>
            <a:spLocks noGrp="1"/>
          </p:cNvSpPr>
          <p:nvPr>
            <p:ph type="pic" idx="2"/>
          </p:nvPr>
        </p:nvSpPr>
        <p:spPr>
          <a:xfrm>
            <a:off x="5909852" y="457200"/>
            <a:ext cx="5809707" cy="54038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88" name="Google Shape;88;p14"/>
          <p:cNvSpPr txBox="1">
            <a:spLocks noGrp="1"/>
          </p:cNvSpPr>
          <p:nvPr>
            <p:ph type="body" idx="1"/>
          </p:nvPr>
        </p:nvSpPr>
        <p:spPr>
          <a:xfrm>
            <a:off x="3095897" y="2057400"/>
            <a:ext cx="2677886"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14"/>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506437" y="417376"/>
            <a:ext cx="11213123"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C596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506437" y="1841862"/>
            <a:ext cx="11213123" cy="403843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3095896" y="1709738"/>
            <a:ext cx="8251553"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C5967"/>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3095896" y="4589463"/>
            <a:ext cx="8251553"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4"/>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blipFill>
          <a:blip r:embed="rId2">
            <a:alphaModFix/>
          </a:blip>
          <a:stretch>
            <a:fillRect/>
          </a:stretch>
        </a:blipFill>
        <a:effectLst/>
      </p:bgPr>
    </p:bg>
    <p:spTree>
      <p:nvGrpSpPr>
        <p:cNvPr id="1" name="Shape 3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37"/>
        <p:cNvGrpSpPr/>
        <p:nvPr/>
      </p:nvGrpSpPr>
      <p:grpSpPr>
        <a:xfrm>
          <a:off x="0" y="0"/>
          <a:ext cx="0" cy="0"/>
          <a:chOff x="0" y="0"/>
          <a:chExt cx="0" cy="0"/>
        </a:xfrm>
      </p:grpSpPr>
      <p:sp>
        <p:nvSpPr>
          <p:cNvPr id="38" name="Google Shape;38;p6"/>
          <p:cNvSpPr txBox="1">
            <a:spLocks noGrp="1"/>
          </p:cNvSpPr>
          <p:nvPr>
            <p:ph type="body" idx="1"/>
          </p:nvPr>
        </p:nvSpPr>
        <p:spPr>
          <a:xfrm>
            <a:off x="3095897" y="1503485"/>
            <a:ext cx="4206240" cy="467347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7421880" y="1512277"/>
            <a:ext cx="4297680" cy="4664686"/>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6"/>
          <p:cNvSpPr txBox="1">
            <a:spLocks noGrp="1"/>
          </p:cNvSpPr>
          <p:nvPr>
            <p:ph type="body" idx="3"/>
          </p:nvPr>
        </p:nvSpPr>
        <p:spPr>
          <a:xfrm>
            <a:off x="7433607" y="386618"/>
            <a:ext cx="4297680" cy="9586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FC5967"/>
              </a:buClr>
              <a:buSzPts val="2800"/>
              <a:buNone/>
              <a:defRPr b="1">
                <a:solidFill>
                  <a:srgbClr val="FC5967"/>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4"/>
          </p:nvPr>
        </p:nvSpPr>
        <p:spPr>
          <a:xfrm>
            <a:off x="3103685" y="398341"/>
            <a:ext cx="4216790" cy="97326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FC5967"/>
              </a:buClr>
              <a:buSzPts val="2800"/>
              <a:buNone/>
              <a:defRPr b="1">
                <a:solidFill>
                  <a:srgbClr val="FC5967"/>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506437" y="417376"/>
            <a:ext cx="11213123"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C596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095897" y="417376"/>
            <a:ext cx="8623663"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C596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3095897" y="1841862"/>
            <a:ext cx="8623663" cy="43873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3095897" y="417376"/>
            <a:ext cx="8623663"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C596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txBox="1">
            <a:spLocks noGrp="1"/>
          </p:cNvSpPr>
          <p:nvPr>
            <p:ph type="body" idx="1"/>
          </p:nvPr>
        </p:nvSpPr>
        <p:spPr>
          <a:xfrm>
            <a:off x="3095897" y="1825625"/>
            <a:ext cx="420624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9"/>
          <p:cNvSpPr txBox="1">
            <a:spLocks noGrp="1"/>
          </p:cNvSpPr>
          <p:nvPr>
            <p:ph type="body" idx="2"/>
          </p:nvPr>
        </p:nvSpPr>
        <p:spPr>
          <a:xfrm>
            <a:off x="7421880" y="1825625"/>
            <a:ext cx="429768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9"/>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3095897" y="352062"/>
            <a:ext cx="8623663"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C596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095894" y="1668100"/>
            <a:ext cx="438912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10"/>
          <p:cNvSpPr txBox="1">
            <a:spLocks noGrp="1"/>
          </p:cNvSpPr>
          <p:nvPr>
            <p:ph type="body" idx="2"/>
          </p:nvPr>
        </p:nvSpPr>
        <p:spPr>
          <a:xfrm>
            <a:off x="3095895" y="2492012"/>
            <a:ext cx="438912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0"/>
          <p:cNvSpPr txBox="1">
            <a:spLocks noGrp="1"/>
          </p:cNvSpPr>
          <p:nvPr>
            <p:ph type="body" idx="3"/>
          </p:nvPr>
        </p:nvSpPr>
        <p:spPr>
          <a:xfrm>
            <a:off x="7602583" y="1668100"/>
            <a:ext cx="411697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10"/>
          <p:cNvSpPr txBox="1">
            <a:spLocks noGrp="1"/>
          </p:cNvSpPr>
          <p:nvPr>
            <p:ph type="body" idx="4"/>
          </p:nvPr>
        </p:nvSpPr>
        <p:spPr>
          <a:xfrm>
            <a:off x="7602583" y="2492012"/>
            <a:ext cx="411697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0"/>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095897" y="417376"/>
            <a:ext cx="8623663"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FC5967"/>
              </a:buClr>
              <a:buSzPts val="4400"/>
              <a:buFont typeface="Trebuchet MS"/>
              <a:buNone/>
              <a:defRPr sz="4400" b="1" i="0" u="none" strike="noStrike" cap="none">
                <a:solidFill>
                  <a:srgbClr val="FC5967"/>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095897" y="1841862"/>
            <a:ext cx="8623663" cy="438735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1"/>
          <p:cNvSpPr txBox="1">
            <a:spLocks noGrp="1"/>
          </p:cNvSpPr>
          <p:nvPr>
            <p:ph type="dt" idx="10"/>
          </p:nvPr>
        </p:nvSpPr>
        <p:spPr>
          <a:xfrm>
            <a:off x="3095897" y="6356349"/>
            <a:ext cx="218367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FC5967"/>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1"/>
          <p:cNvSpPr txBox="1">
            <a:spLocks noGrp="1"/>
          </p:cNvSpPr>
          <p:nvPr>
            <p:ph type="ftr" idx="11"/>
          </p:nvPr>
        </p:nvSpPr>
        <p:spPr>
          <a:xfrm>
            <a:off x="5909853" y="6356349"/>
            <a:ext cx="3275511"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C5967"/>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1"/>
          <p:cNvSpPr txBox="1">
            <a:spLocks noGrp="1"/>
          </p:cNvSpPr>
          <p:nvPr>
            <p:ph type="sldNum" idx="12"/>
          </p:nvPr>
        </p:nvSpPr>
        <p:spPr>
          <a:xfrm>
            <a:off x="9815647" y="6356350"/>
            <a:ext cx="1903913"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FC5967"/>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FC5967"/>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FC5967"/>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FC5967"/>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FC5967"/>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FC5967"/>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FC5967"/>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FC5967"/>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FC5967"/>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6">
            <a:alphaModFix/>
          </a:blip>
          <a:srcRect/>
          <a:stretch/>
        </p:blipFill>
        <p:spPr>
          <a:xfrm rot="-5400000">
            <a:off x="-610475" y="4914981"/>
            <a:ext cx="896556" cy="324395"/>
          </a:xfrm>
          <a:prstGeom prst="rect">
            <a:avLst/>
          </a:prstGeom>
          <a:noFill/>
          <a:ln>
            <a:noFill/>
          </a:ln>
        </p:spPr>
      </p:pic>
      <p:sp>
        <p:nvSpPr>
          <p:cNvPr id="16" name="Google Shape;16;p1"/>
          <p:cNvSpPr txBox="1"/>
          <p:nvPr/>
        </p:nvSpPr>
        <p:spPr>
          <a:xfrm rot="-5400000">
            <a:off x="-2113768" y="2546065"/>
            <a:ext cx="3888671" cy="2769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0" i="0" u="none" strike="noStrike" cap="none">
                <a:solidFill>
                  <a:srgbClr val="A5A5A5"/>
                </a:solidFill>
                <a:latin typeface="Trebuchet MS"/>
                <a:ea typeface="Trebuchet MS"/>
                <a:cs typeface="Trebuchet MS"/>
                <a:sym typeface="Trebuchet MS"/>
              </a:rPr>
              <a:t>Find more PowerPoint templates on </a:t>
            </a:r>
            <a:r>
              <a:rPr lang="en-US" sz="1200" b="1" i="0" u="none" strike="noStrike" cap="none">
                <a:solidFill>
                  <a:srgbClr val="A5A5A5"/>
                </a:solidFill>
                <a:latin typeface="Trebuchet MS"/>
                <a:ea typeface="Trebuchet MS"/>
                <a:cs typeface="Trebuchet MS"/>
                <a:sym typeface="Trebuchet MS"/>
              </a:rPr>
              <a:t>prezentr.com</a:t>
            </a:r>
            <a:r>
              <a:rPr lang="en-US" sz="1200" b="0" i="0" u="none" strike="noStrike" cap="none">
                <a:solidFill>
                  <a:srgbClr val="A5A5A5"/>
                </a:solidFill>
                <a:latin typeface="Trebuchet MS"/>
                <a:ea typeface="Trebuchet MS"/>
                <a:cs typeface="Trebuchet MS"/>
                <a:sym typeface="Trebuchet MS"/>
              </a:rPr>
              <a:t>!</a:t>
            </a:r>
            <a:endParaRPr sz="1200">
              <a:solidFill>
                <a:srgbClr val="A5A5A5"/>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36.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ctrTitle"/>
          </p:nvPr>
        </p:nvSpPr>
        <p:spPr>
          <a:xfrm>
            <a:off x="5279570" y="1480734"/>
            <a:ext cx="6766656"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860"/>
              <a:buFont typeface="Trebuchet MS"/>
              <a:buNone/>
            </a:pPr>
            <a:r>
              <a:rPr lang="en-US" sz="4860" b="0"/>
              <a:t>Uncovering Main Topics in AIRBNB Reviews </a:t>
            </a:r>
            <a:br>
              <a:rPr lang="en-US" sz="4860" b="0"/>
            </a:br>
            <a:br>
              <a:rPr lang="en-US" sz="4860" b="0"/>
            </a:br>
            <a:r>
              <a:rPr lang="en-US" sz="4860"/>
              <a:t>LDA and LSA Methods</a:t>
            </a:r>
            <a:endParaRPr sz="4860"/>
          </a:p>
        </p:txBody>
      </p:sp>
      <p:sp>
        <p:nvSpPr>
          <p:cNvPr id="97" name="Google Shape;97;p15"/>
          <p:cNvSpPr txBox="1">
            <a:spLocks noGrp="1"/>
          </p:cNvSpPr>
          <p:nvPr>
            <p:ph type="subTitle" idx="1"/>
          </p:nvPr>
        </p:nvSpPr>
        <p:spPr>
          <a:xfrm>
            <a:off x="5279571" y="4702521"/>
            <a:ext cx="6439988" cy="1655762"/>
          </a:xfrm>
          <a:prstGeom prst="rect">
            <a:avLst/>
          </a:prstGeom>
          <a:noFill/>
          <a:ln>
            <a:noFill/>
          </a:ln>
        </p:spPr>
        <p:txBody>
          <a:bodyPr spcFirstLastPara="1" wrap="square" lIns="91425" tIns="45700" rIns="91425" bIns="45700" anchor="t" anchorCtr="0">
            <a:noAutofit/>
          </a:bodyPr>
          <a:lstStyle/>
          <a:p>
            <a:pPr marL="0" lvl="0" indent="0" algn="r" rtl="0">
              <a:lnSpc>
                <a:spcPct val="70000"/>
              </a:lnSpc>
              <a:spcBef>
                <a:spcPts val="0"/>
              </a:spcBef>
              <a:spcAft>
                <a:spcPts val="0"/>
              </a:spcAft>
              <a:buClr>
                <a:schemeClr val="lt1"/>
              </a:buClr>
              <a:buSzPts val="1850"/>
              <a:buNone/>
            </a:pPr>
            <a:r>
              <a:rPr lang="en-US" sz="1850" b="1"/>
              <a:t>Group 1</a:t>
            </a:r>
            <a:endParaRPr sz="1850" b="1"/>
          </a:p>
          <a:p>
            <a:pPr marL="0" lvl="0" indent="0" algn="r" rtl="0">
              <a:lnSpc>
                <a:spcPct val="70000"/>
              </a:lnSpc>
              <a:spcBef>
                <a:spcPts val="1000"/>
              </a:spcBef>
              <a:spcAft>
                <a:spcPts val="0"/>
              </a:spcAft>
              <a:buClr>
                <a:schemeClr val="lt1"/>
              </a:buClr>
              <a:buSzPts val="1850"/>
              <a:buNone/>
            </a:pPr>
            <a:r>
              <a:rPr lang="en-US" sz="1850"/>
              <a:t>Michael Arons</a:t>
            </a:r>
            <a:endParaRPr sz="1850"/>
          </a:p>
          <a:p>
            <a:pPr marL="0" lvl="0" indent="0" algn="r" rtl="0">
              <a:lnSpc>
                <a:spcPct val="70000"/>
              </a:lnSpc>
              <a:spcBef>
                <a:spcPts val="1000"/>
              </a:spcBef>
              <a:spcAft>
                <a:spcPts val="0"/>
              </a:spcAft>
              <a:buClr>
                <a:schemeClr val="lt1"/>
              </a:buClr>
              <a:buSzPts val="1850"/>
              <a:buNone/>
            </a:pPr>
            <a:r>
              <a:rPr lang="en-US" sz="1850"/>
              <a:t>Malgorzata Klesna-Blat</a:t>
            </a:r>
            <a:endParaRPr sz="1850"/>
          </a:p>
          <a:p>
            <a:pPr marL="0" lvl="0" indent="0" algn="r" rtl="0">
              <a:lnSpc>
                <a:spcPct val="70000"/>
              </a:lnSpc>
              <a:spcBef>
                <a:spcPts val="1000"/>
              </a:spcBef>
              <a:spcAft>
                <a:spcPts val="0"/>
              </a:spcAft>
              <a:buClr>
                <a:schemeClr val="lt1"/>
              </a:buClr>
              <a:buSzPts val="1850"/>
              <a:buNone/>
            </a:pPr>
            <a:r>
              <a:rPr lang="en-US" sz="1850"/>
              <a:t>Jiesen Ou</a:t>
            </a:r>
            <a:endParaRPr sz="1850"/>
          </a:p>
          <a:p>
            <a:pPr marL="0" lvl="0" indent="0" algn="r" rtl="0">
              <a:lnSpc>
                <a:spcPct val="70000"/>
              </a:lnSpc>
              <a:spcBef>
                <a:spcPts val="1000"/>
              </a:spcBef>
              <a:spcAft>
                <a:spcPts val="0"/>
              </a:spcAft>
              <a:buClr>
                <a:schemeClr val="lt1"/>
              </a:buClr>
              <a:buSzPts val="1850"/>
              <a:buNone/>
            </a:pPr>
            <a:r>
              <a:rPr lang="en-US" sz="1850"/>
              <a:t>Wendy Zhai</a:t>
            </a:r>
            <a:endParaRPr sz="18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idx="4294967295"/>
          </p:nvPr>
        </p:nvSpPr>
        <p:spPr>
          <a:xfrm>
            <a:off x="0" y="160810"/>
            <a:ext cx="12192000" cy="527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i="1"/>
              <a:t>Topic Modeling with LSA</a:t>
            </a:r>
            <a:endParaRPr sz="3600" i="1"/>
          </a:p>
        </p:txBody>
      </p:sp>
      <p:pic>
        <p:nvPicPr>
          <p:cNvPr id="197" name="Google Shape;197;p24"/>
          <p:cNvPicPr preferRelativeResize="0"/>
          <p:nvPr/>
        </p:nvPicPr>
        <p:blipFill>
          <a:blip r:embed="rId3">
            <a:alphaModFix/>
          </a:blip>
          <a:stretch>
            <a:fillRect/>
          </a:stretch>
        </p:blipFill>
        <p:spPr>
          <a:xfrm>
            <a:off x="529450" y="1068903"/>
            <a:ext cx="7905205" cy="1809625"/>
          </a:xfrm>
          <a:prstGeom prst="rect">
            <a:avLst/>
          </a:prstGeom>
          <a:noFill/>
          <a:ln>
            <a:noFill/>
          </a:ln>
        </p:spPr>
      </p:pic>
      <p:pic>
        <p:nvPicPr>
          <p:cNvPr id="198" name="Google Shape;198;p24" descr="Results - Node: Text Topic  Diagram: ab"/>
          <p:cNvPicPr preferRelativeResize="0"/>
          <p:nvPr/>
        </p:nvPicPr>
        <p:blipFill rotWithShape="1">
          <a:blip r:embed="rId4">
            <a:alphaModFix/>
          </a:blip>
          <a:srcRect t="9640" b="55927"/>
          <a:stretch/>
        </p:blipFill>
        <p:spPr>
          <a:xfrm>
            <a:off x="366775" y="3205722"/>
            <a:ext cx="11654700" cy="2257200"/>
          </a:xfrm>
          <a:prstGeom prst="rect">
            <a:avLst/>
          </a:prstGeom>
          <a:noFill/>
          <a:ln>
            <a:noFill/>
          </a:ln>
        </p:spPr>
      </p:pic>
      <p:sp>
        <p:nvSpPr>
          <p:cNvPr id="199" name="Google Shape;199;p24"/>
          <p:cNvSpPr txBox="1"/>
          <p:nvPr/>
        </p:nvSpPr>
        <p:spPr>
          <a:xfrm>
            <a:off x="8594450" y="3519700"/>
            <a:ext cx="1726200" cy="187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0" i="0" u="none" strike="noStrike" cap="none">
                <a:solidFill>
                  <a:srgbClr val="FF0000"/>
                </a:solidFill>
                <a:latin typeface="Calibri"/>
                <a:ea typeface="Calibri"/>
                <a:cs typeface="Calibri"/>
                <a:sym typeface="Calibri"/>
              </a:rPr>
              <a:t>Apartment</a:t>
            </a:r>
            <a:endParaRPr sz="900"/>
          </a:p>
          <a:p>
            <a:pPr marL="0" marR="0" lvl="0" indent="0" algn="l" rtl="0">
              <a:spcBef>
                <a:spcPts val="0"/>
              </a:spcBef>
              <a:spcAft>
                <a:spcPts val="0"/>
              </a:spcAft>
              <a:buNone/>
            </a:pPr>
            <a:r>
              <a:rPr lang="en-US" sz="900">
                <a:solidFill>
                  <a:srgbClr val="FF0000"/>
                </a:solidFill>
                <a:latin typeface="Calibri"/>
                <a:ea typeface="Calibri"/>
                <a:cs typeface="Calibri"/>
                <a:sym typeface="Calibri"/>
              </a:rPr>
              <a:t>Location</a:t>
            </a:r>
            <a:endParaRPr sz="900"/>
          </a:p>
          <a:p>
            <a:pPr marL="0" marR="0" lvl="0" indent="0" algn="l" rtl="0">
              <a:spcBef>
                <a:spcPts val="0"/>
              </a:spcBef>
              <a:spcAft>
                <a:spcPts val="0"/>
              </a:spcAft>
              <a:buNone/>
            </a:pPr>
            <a:r>
              <a:rPr lang="en-US" sz="900">
                <a:solidFill>
                  <a:srgbClr val="FF0000"/>
                </a:solidFill>
                <a:latin typeface="Calibri"/>
                <a:ea typeface="Calibri"/>
                <a:cs typeface="Calibri"/>
                <a:sym typeface="Calibri"/>
              </a:rPr>
              <a:t>Host</a:t>
            </a:r>
            <a:endParaRPr sz="900"/>
          </a:p>
          <a:p>
            <a:pPr marL="0" marR="0" lvl="0" indent="0" algn="l" rtl="0">
              <a:spcBef>
                <a:spcPts val="0"/>
              </a:spcBef>
              <a:spcAft>
                <a:spcPts val="0"/>
              </a:spcAft>
              <a:buNone/>
            </a:pPr>
            <a:r>
              <a:rPr lang="en-US" sz="900">
                <a:solidFill>
                  <a:srgbClr val="FF0000"/>
                </a:solidFill>
                <a:latin typeface="Calibri"/>
                <a:ea typeface="Calibri"/>
                <a:cs typeface="Calibri"/>
                <a:sym typeface="Calibri"/>
              </a:rPr>
              <a:t>Service</a:t>
            </a:r>
            <a:endParaRPr sz="900"/>
          </a:p>
          <a:p>
            <a:pPr marL="0" marR="0" lvl="0" indent="0" algn="l" rtl="0">
              <a:spcBef>
                <a:spcPts val="0"/>
              </a:spcBef>
              <a:spcAft>
                <a:spcPts val="0"/>
              </a:spcAft>
              <a:buNone/>
            </a:pPr>
            <a:r>
              <a:rPr lang="en-US" sz="900">
                <a:solidFill>
                  <a:srgbClr val="FF0000"/>
                </a:solidFill>
                <a:latin typeface="Calibri"/>
                <a:ea typeface="Calibri"/>
                <a:cs typeface="Calibri"/>
                <a:sym typeface="Calibri"/>
              </a:rPr>
              <a:t>Home/house</a:t>
            </a:r>
            <a:endParaRPr sz="900"/>
          </a:p>
          <a:p>
            <a:pPr marL="0" marR="0" lvl="0" indent="0" algn="l" rtl="0">
              <a:spcBef>
                <a:spcPts val="0"/>
              </a:spcBef>
              <a:spcAft>
                <a:spcPts val="0"/>
              </a:spcAft>
              <a:buNone/>
            </a:pPr>
            <a:r>
              <a:rPr lang="en-US" sz="900">
                <a:solidFill>
                  <a:srgbClr val="FF0000"/>
                </a:solidFill>
                <a:latin typeface="Calibri"/>
                <a:ea typeface="Calibri"/>
                <a:cs typeface="Calibri"/>
                <a:sym typeface="Calibri"/>
              </a:rPr>
              <a:t>Room</a:t>
            </a:r>
            <a:endParaRPr sz="900"/>
          </a:p>
          <a:p>
            <a:pPr marL="0" marR="0" lvl="0" indent="0" algn="l" rtl="0">
              <a:spcBef>
                <a:spcPts val="0"/>
              </a:spcBef>
              <a:spcAft>
                <a:spcPts val="0"/>
              </a:spcAft>
              <a:buNone/>
            </a:pPr>
            <a:r>
              <a:rPr lang="en-US" sz="900">
                <a:solidFill>
                  <a:srgbClr val="FF0000"/>
                </a:solidFill>
                <a:latin typeface="Calibri"/>
                <a:ea typeface="Calibri"/>
                <a:cs typeface="Calibri"/>
                <a:sym typeface="Calibri"/>
              </a:rPr>
              <a:t>Distance</a:t>
            </a:r>
            <a:endParaRPr sz="900"/>
          </a:p>
          <a:p>
            <a:pPr marL="0" marR="0" lvl="0" indent="0" algn="l" rtl="0">
              <a:spcBef>
                <a:spcPts val="0"/>
              </a:spcBef>
              <a:spcAft>
                <a:spcPts val="0"/>
              </a:spcAft>
              <a:buNone/>
            </a:pPr>
            <a:r>
              <a:rPr lang="en-US" sz="900">
                <a:solidFill>
                  <a:srgbClr val="FF0000"/>
                </a:solidFill>
                <a:latin typeface="Calibri"/>
                <a:ea typeface="Calibri"/>
                <a:cs typeface="Calibri"/>
                <a:sym typeface="Calibri"/>
              </a:rPr>
              <a:t>Foreign language1</a:t>
            </a:r>
            <a:endParaRPr sz="900"/>
          </a:p>
          <a:p>
            <a:pPr marL="0" marR="0" lvl="0" indent="0" algn="l" rtl="0">
              <a:spcBef>
                <a:spcPts val="0"/>
              </a:spcBef>
              <a:spcAft>
                <a:spcPts val="0"/>
              </a:spcAft>
              <a:buNone/>
            </a:pPr>
            <a:r>
              <a:rPr lang="en-US" sz="900">
                <a:solidFill>
                  <a:srgbClr val="FF0000"/>
                </a:solidFill>
                <a:latin typeface="Calibri"/>
                <a:ea typeface="Calibri"/>
                <a:cs typeface="Calibri"/>
                <a:sym typeface="Calibri"/>
              </a:rPr>
              <a:t>Airbnb experience</a:t>
            </a:r>
            <a:endParaRPr sz="900"/>
          </a:p>
          <a:p>
            <a:pPr marL="0" marR="0" lvl="0" indent="0" algn="l" rtl="0">
              <a:spcBef>
                <a:spcPts val="0"/>
              </a:spcBef>
              <a:spcAft>
                <a:spcPts val="0"/>
              </a:spcAft>
              <a:buNone/>
            </a:pPr>
            <a:r>
              <a:rPr lang="en-US" sz="900">
                <a:solidFill>
                  <a:srgbClr val="FF0000"/>
                </a:solidFill>
                <a:latin typeface="Calibri"/>
                <a:ea typeface="Calibri"/>
                <a:cs typeface="Calibri"/>
                <a:sym typeface="Calibri"/>
              </a:rPr>
              <a:t>Place/ stay</a:t>
            </a:r>
            <a:endParaRPr sz="900"/>
          </a:p>
          <a:p>
            <a:pPr marL="0" marR="0" lvl="0" indent="0" algn="l" rtl="0">
              <a:spcBef>
                <a:spcPts val="0"/>
              </a:spcBef>
              <a:spcAft>
                <a:spcPts val="0"/>
              </a:spcAft>
              <a:buNone/>
            </a:pPr>
            <a:r>
              <a:rPr lang="en-US" sz="900">
                <a:solidFill>
                  <a:srgbClr val="FF0000"/>
                </a:solidFill>
                <a:latin typeface="Calibri"/>
                <a:ea typeface="Calibri"/>
                <a:cs typeface="Calibri"/>
                <a:sym typeface="Calibri"/>
              </a:rPr>
              <a:t>Nice/recommend</a:t>
            </a:r>
            <a:endParaRPr sz="900"/>
          </a:p>
          <a:p>
            <a:pPr marL="0" marR="0" lvl="0" indent="0" algn="l" rtl="0">
              <a:spcBef>
                <a:spcPts val="0"/>
              </a:spcBef>
              <a:spcAft>
                <a:spcPts val="0"/>
              </a:spcAft>
              <a:buNone/>
            </a:pPr>
            <a:r>
              <a:rPr lang="en-US" sz="900">
                <a:solidFill>
                  <a:srgbClr val="FF0000"/>
                </a:solidFill>
                <a:latin typeface="Calibri"/>
                <a:ea typeface="Calibri"/>
                <a:cs typeface="Calibri"/>
                <a:sym typeface="Calibri"/>
              </a:rPr>
              <a:t>Foreign language 2</a:t>
            </a:r>
            <a:endParaRPr sz="900"/>
          </a:p>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4"/>
          <p:cNvSpPr txBox="1"/>
          <p:nvPr/>
        </p:nvSpPr>
        <p:spPr>
          <a:xfrm>
            <a:off x="8854200" y="923450"/>
            <a:ext cx="3000000" cy="32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800" b="1">
                <a:highlight>
                  <a:srgbClr val="FFFFFF"/>
                </a:highlight>
                <a:latin typeface="Trebuchet MS"/>
                <a:ea typeface="Trebuchet MS"/>
                <a:cs typeface="Trebuchet MS"/>
                <a:sym typeface="Trebuchet MS"/>
              </a:rPr>
              <a:t>Data:</a:t>
            </a:r>
            <a:r>
              <a:rPr lang="en-US" sz="1800">
                <a:highlight>
                  <a:srgbClr val="FFFFFF"/>
                </a:highlight>
                <a:latin typeface="Trebuchet MS"/>
                <a:ea typeface="Trebuchet MS"/>
                <a:cs typeface="Trebuchet MS"/>
                <a:sym typeface="Trebuchet MS"/>
              </a:rPr>
              <a:t> review_comments;  </a:t>
            </a:r>
            <a:endParaRPr sz="1800">
              <a:highlight>
                <a:srgbClr val="FFFFFF"/>
              </a:highlight>
              <a:latin typeface="Trebuchet MS"/>
              <a:ea typeface="Trebuchet MS"/>
              <a:cs typeface="Trebuchet MS"/>
              <a:sym typeface="Trebuchet MS"/>
            </a:endParaRPr>
          </a:p>
          <a:p>
            <a:pPr marL="0" marR="0" lvl="0" indent="0" algn="l" rtl="0">
              <a:lnSpc>
                <a:spcPct val="100000"/>
              </a:lnSpc>
              <a:spcBef>
                <a:spcPts val="0"/>
              </a:spcBef>
              <a:spcAft>
                <a:spcPts val="0"/>
              </a:spcAft>
              <a:buNone/>
            </a:pPr>
            <a:r>
              <a:rPr lang="en-US" sz="1800">
                <a:highlight>
                  <a:srgbClr val="FFFFFF"/>
                </a:highlight>
                <a:latin typeface="Trebuchet MS"/>
                <a:ea typeface="Trebuchet MS"/>
                <a:cs typeface="Trebuchet MS"/>
                <a:sym typeface="Trebuchet MS"/>
              </a:rPr>
              <a:t>         127,158 rows </a:t>
            </a:r>
            <a:endParaRPr sz="1800">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800">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sz="1800" b="1">
                <a:highlight>
                  <a:srgbClr val="FFFFFF"/>
                </a:highlight>
                <a:latin typeface="Trebuchet MS"/>
                <a:ea typeface="Trebuchet MS"/>
                <a:cs typeface="Trebuchet MS"/>
                <a:sym typeface="Trebuchet MS"/>
              </a:rPr>
              <a:t>The challenge with SVD:  </a:t>
            </a:r>
            <a:r>
              <a:rPr lang="en-US" sz="1800">
                <a:latin typeface="Trebuchet MS"/>
                <a:ea typeface="Trebuchet MS"/>
                <a:cs typeface="Trebuchet MS"/>
                <a:sym typeface="Trebuchet MS"/>
              </a:rPr>
              <a:t>hard to determine the optimal number of dimensions</a:t>
            </a:r>
            <a:r>
              <a:rPr lang="en-US" sz="1800">
                <a:highlight>
                  <a:srgbClr val="FFFFFF"/>
                </a:highlight>
                <a:latin typeface="Trebuchet MS"/>
                <a:ea typeface="Trebuchet MS"/>
                <a:cs typeface="Trebuchet MS"/>
                <a:sym typeface="Trebuchet MS"/>
              </a:rPr>
              <a:t>. </a:t>
            </a:r>
            <a:endParaRPr sz="1800">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txBox="1">
            <a:spLocks noGrp="1"/>
          </p:cNvSpPr>
          <p:nvPr>
            <p:ph type="title" idx="4294967295"/>
          </p:nvPr>
        </p:nvSpPr>
        <p:spPr>
          <a:xfrm>
            <a:off x="0" y="160810"/>
            <a:ext cx="12192000" cy="527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i="1"/>
              <a:t>Topic Modeling with LDA</a:t>
            </a:r>
            <a:endParaRPr sz="3600" i="1"/>
          </a:p>
        </p:txBody>
      </p:sp>
      <p:sp>
        <p:nvSpPr>
          <p:cNvPr id="206" name="Google Shape;206;p25"/>
          <p:cNvSpPr txBox="1"/>
          <p:nvPr/>
        </p:nvSpPr>
        <p:spPr>
          <a:xfrm>
            <a:off x="432925" y="891900"/>
            <a:ext cx="10921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rebuchet MS"/>
                <a:ea typeface="Trebuchet MS"/>
                <a:cs typeface="Trebuchet MS"/>
                <a:sym typeface="Trebuchet MS"/>
              </a:rPr>
              <a:t>Data Pre-Processing </a:t>
            </a:r>
            <a:endParaRPr sz="2400" b="1">
              <a:latin typeface="Trebuchet MS"/>
              <a:ea typeface="Trebuchet MS"/>
              <a:cs typeface="Trebuchet MS"/>
              <a:sym typeface="Trebuchet MS"/>
            </a:endParaRPr>
          </a:p>
          <a:p>
            <a:pPr marL="0" lvl="0" indent="0" algn="l" rtl="0">
              <a:spcBef>
                <a:spcPts val="0"/>
              </a:spcBef>
              <a:spcAft>
                <a:spcPts val="0"/>
              </a:spcAft>
              <a:buNone/>
            </a:pPr>
            <a:endParaRPr sz="1800" b="1">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US" sz="1800">
                <a:latin typeface="Trebuchet MS"/>
                <a:ea typeface="Trebuchet MS"/>
                <a:cs typeface="Trebuchet MS"/>
                <a:sym typeface="Trebuchet MS"/>
              </a:rPr>
              <a:t>Tokenization</a:t>
            </a:r>
            <a:endParaRPr sz="1800">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US" sz="1800">
                <a:latin typeface="Trebuchet MS"/>
                <a:ea typeface="Trebuchet MS"/>
                <a:cs typeface="Trebuchet MS"/>
                <a:sym typeface="Trebuchet MS"/>
              </a:rPr>
              <a:t>Words that have fewer than 3 characters are removed</a:t>
            </a:r>
            <a:endParaRPr sz="1800">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US" sz="1800">
                <a:latin typeface="Trebuchet MS"/>
                <a:ea typeface="Trebuchet MS"/>
                <a:cs typeface="Trebuchet MS"/>
                <a:sym typeface="Trebuchet MS"/>
              </a:rPr>
              <a:t>All stopwords are removed</a:t>
            </a:r>
            <a:endParaRPr sz="1800">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US" sz="1800">
                <a:latin typeface="Trebuchet MS"/>
                <a:ea typeface="Trebuchet MS"/>
                <a:cs typeface="Trebuchet MS"/>
                <a:sym typeface="Trebuchet MS"/>
              </a:rPr>
              <a:t>Words are lemmatized and stemmed  </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a:p>
            <a:pPr marL="0" lvl="0" indent="0" algn="l" rtl="0">
              <a:spcBef>
                <a:spcPts val="0"/>
              </a:spcBef>
              <a:spcAft>
                <a:spcPts val="0"/>
              </a:spcAft>
              <a:buNone/>
            </a:pPr>
            <a:r>
              <a:rPr lang="en-US" sz="1800">
                <a:latin typeface="Trebuchet MS"/>
                <a:ea typeface="Trebuchet MS"/>
                <a:cs typeface="Trebuchet MS"/>
                <a:sym typeface="Trebuchet MS"/>
              </a:rPr>
              <a:t>Loading </a:t>
            </a:r>
            <a:r>
              <a:rPr lang="en-US" sz="1800" b="1">
                <a:latin typeface="Trebuchet MS"/>
                <a:ea typeface="Trebuchet MS"/>
                <a:cs typeface="Trebuchet MS"/>
                <a:sym typeface="Trebuchet MS"/>
              </a:rPr>
              <a:t>gensim</a:t>
            </a:r>
            <a:r>
              <a:rPr lang="en-US" sz="1800">
                <a:latin typeface="Trebuchet MS"/>
                <a:ea typeface="Trebuchet MS"/>
                <a:cs typeface="Trebuchet MS"/>
                <a:sym typeface="Trebuchet MS"/>
              </a:rPr>
              <a:t> and </a:t>
            </a:r>
            <a:r>
              <a:rPr lang="en-US" sz="1800" b="1">
                <a:latin typeface="Trebuchet MS"/>
                <a:ea typeface="Trebuchet MS"/>
                <a:cs typeface="Trebuchet MS"/>
                <a:sym typeface="Trebuchet MS"/>
              </a:rPr>
              <a:t>nltk</a:t>
            </a:r>
            <a:r>
              <a:rPr lang="en-US" sz="1800">
                <a:latin typeface="Trebuchet MS"/>
                <a:ea typeface="Trebuchet MS"/>
                <a:cs typeface="Trebuchet MS"/>
                <a:sym typeface="Trebuchet MS"/>
              </a:rPr>
              <a:t> libraries</a:t>
            </a:r>
            <a:endParaRPr sz="1800">
              <a:latin typeface="Trebuchet MS"/>
              <a:ea typeface="Trebuchet MS"/>
              <a:cs typeface="Trebuchet MS"/>
              <a:sym typeface="Trebuchet MS"/>
            </a:endParaRPr>
          </a:p>
        </p:txBody>
      </p:sp>
      <p:pic>
        <p:nvPicPr>
          <p:cNvPr id="207" name="Google Shape;207;p25"/>
          <p:cNvPicPr preferRelativeResize="0"/>
          <p:nvPr/>
        </p:nvPicPr>
        <p:blipFill rotWithShape="1">
          <a:blip r:embed="rId3">
            <a:alphaModFix/>
          </a:blip>
          <a:srcRect b="62949"/>
          <a:stretch/>
        </p:blipFill>
        <p:spPr>
          <a:xfrm>
            <a:off x="509125" y="3359200"/>
            <a:ext cx="9552499" cy="2378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6"/>
          <p:cNvSpPr txBox="1"/>
          <p:nvPr/>
        </p:nvSpPr>
        <p:spPr>
          <a:xfrm>
            <a:off x="432925" y="891900"/>
            <a:ext cx="5805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rebuchet MS"/>
                <a:ea typeface="Trebuchet MS"/>
                <a:cs typeface="Trebuchet MS"/>
                <a:sym typeface="Trebuchet MS"/>
              </a:rPr>
              <a:t>Bag</a:t>
            </a:r>
            <a:r>
              <a:rPr lang="en-US" sz="2400" b="1">
                <a:solidFill>
                  <a:schemeClr val="dk1"/>
                </a:solidFill>
                <a:latin typeface="Trebuchet MS"/>
                <a:ea typeface="Trebuchet MS"/>
                <a:cs typeface="Trebuchet MS"/>
                <a:sym typeface="Trebuchet MS"/>
              </a:rPr>
              <a:t> of Words on the Data set</a:t>
            </a:r>
            <a:endParaRPr sz="2400" b="1">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800" b="1">
              <a:solidFill>
                <a:schemeClr val="dk1"/>
              </a:solidFill>
              <a:latin typeface="Trebuchet MS"/>
              <a:ea typeface="Trebuchet MS"/>
              <a:cs typeface="Trebuchet MS"/>
              <a:sym typeface="Trebuchet MS"/>
            </a:endParaRPr>
          </a:p>
          <a:p>
            <a:pPr marL="457200" lvl="0" indent="-342900" algn="l" rtl="0">
              <a:lnSpc>
                <a:spcPct val="115000"/>
              </a:lnSpc>
              <a:spcBef>
                <a:spcPts val="1100"/>
              </a:spcBef>
              <a:spcAft>
                <a:spcPts val="0"/>
              </a:spcAft>
              <a:buClr>
                <a:schemeClr val="dk1"/>
              </a:buClr>
              <a:buSzPts val="1800"/>
              <a:buFont typeface="Trebuchet MS"/>
              <a:buChar char="●"/>
            </a:pPr>
            <a:r>
              <a:rPr lang="en-US" sz="1800">
                <a:solidFill>
                  <a:schemeClr val="dk1"/>
                </a:solidFill>
                <a:highlight>
                  <a:srgbClr val="FFFFFF"/>
                </a:highlight>
                <a:latin typeface="Trebuchet MS"/>
                <a:ea typeface="Trebuchet MS"/>
                <a:cs typeface="Trebuchet MS"/>
                <a:sym typeface="Trebuchet MS"/>
              </a:rPr>
              <a:t>Pre-process the comment text, saving the results as ‘processed_docs’</a:t>
            </a:r>
            <a:endParaRPr sz="1800">
              <a:solidFill>
                <a:schemeClr val="dk1"/>
              </a:solidFill>
              <a:highlight>
                <a:srgbClr val="FFFFFF"/>
              </a:highlight>
              <a:latin typeface="Trebuchet MS"/>
              <a:ea typeface="Trebuchet MS"/>
              <a:cs typeface="Trebuchet MS"/>
              <a:sym typeface="Trebuchet MS"/>
            </a:endParaRPr>
          </a:p>
          <a:p>
            <a:pPr marL="457200" lvl="0" indent="-342900" algn="l" rtl="0">
              <a:lnSpc>
                <a:spcPct val="115000"/>
              </a:lnSpc>
              <a:spcBef>
                <a:spcPts val="0"/>
              </a:spcBef>
              <a:spcAft>
                <a:spcPts val="0"/>
              </a:spcAft>
              <a:buSzPts val="1800"/>
              <a:buFont typeface="Trebuchet MS"/>
              <a:buChar char="●"/>
            </a:pPr>
            <a:r>
              <a:rPr lang="en-US" sz="1800">
                <a:solidFill>
                  <a:schemeClr val="dk1"/>
                </a:solidFill>
                <a:latin typeface="Trebuchet MS"/>
                <a:ea typeface="Trebuchet MS"/>
                <a:cs typeface="Trebuchet MS"/>
                <a:sym typeface="Trebuchet MS"/>
              </a:rPr>
              <a:t>Create a dictionary from ‘processed_docs’ containing </a:t>
            </a:r>
            <a:r>
              <a:rPr lang="en-US" sz="1800">
                <a:solidFill>
                  <a:srgbClr val="333333"/>
                </a:solidFill>
                <a:highlight>
                  <a:srgbClr val="FFFFFF"/>
                </a:highlight>
                <a:latin typeface="Trebuchet MS"/>
                <a:ea typeface="Trebuchet MS"/>
                <a:cs typeface="Trebuchet MS"/>
                <a:sym typeface="Trebuchet MS"/>
              </a:rPr>
              <a:t>normalized words and their integer ids</a:t>
            </a:r>
            <a:endParaRPr sz="180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213" name="Google Shape;213;p26"/>
          <p:cNvSpPr txBox="1">
            <a:spLocks noGrp="1"/>
          </p:cNvSpPr>
          <p:nvPr>
            <p:ph type="title" idx="4294967295"/>
          </p:nvPr>
        </p:nvSpPr>
        <p:spPr>
          <a:xfrm>
            <a:off x="0" y="160810"/>
            <a:ext cx="12192000" cy="527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i="1"/>
              <a:t>Topic Modeling with LDA</a:t>
            </a:r>
            <a:endParaRPr sz="3600" i="1"/>
          </a:p>
        </p:txBody>
      </p:sp>
      <p:pic>
        <p:nvPicPr>
          <p:cNvPr id="214" name="Google Shape;214;p26"/>
          <p:cNvPicPr preferRelativeResize="0"/>
          <p:nvPr/>
        </p:nvPicPr>
        <p:blipFill rotWithShape="1">
          <a:blip r:embed="rId3">
            <a:alphaModFix/>
          </a:blip>
          <a:srcRect t="46994" r="32750" b="4962"/>
          <a:stretch/>
        </p:blipFill>
        <p:spPr>
          <a:xfrm>
            <a:off x="600525" y="3342375"/>
            <a:ext cx="4664524" cy="2239325"/>
          </a:xfrm>
          <a:prstGeom prst="rect">
            <a:avLst/>
          </a:prstGeom>
          <a:noFill/>
          <a:ln>
            <a:noFill/>
          </a:ln>
        </p:spPr>
      </p:pic>
      <p:pic>
        <p:nvPicPr>
          <p:cNvPr id="215" name="Google Shape;215;p26"/>
          <p:cNvPicPr preferRelativeResize="0"/>
          <p:nvPr/>
        </p:nvPicPr>
        <p:blipFill>
          <a:blip r:embed="rId4">
            <a:alphaModFix/>
          </a:blip>
          <a:stretch>
            <a:fillRect/>
          </a:stretch>
        </p:blipFill>
        <p:spPr>
          <a:xfrm>
            <a:off x="6367100" y="2273175"/>
            <a:ext cx="4762275" cy="338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7"/>
          <p:cNvSpPr txBox="1"/>
          <p:nvPr/>
        </p:nvSpPr>
        <p:spPr>
          <a:xfrm>
            <a:off x="356725" y="969475"/>
            <a:ext cx="4659000" cy="46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dirty="0">
              <a:latin typeface="Trebuchet MS"/>
              <a:ea typeface="Trebuchet MS"/>
              <a:cs typeface="Trebuchet MS"/>
              <a:sym typeface="Trebuchet MS"/>
            </a:endParaRPr>
          </a:p>
          <a:p>
            <a:pPr marL="457200" lvl="0" indent="-342900" algn="l" rtl="0">
              <a:spcBef>
                <a:spcPts val="0"/>
              </a:spcBef>
              <a:spcAft>
                <a:spcPts val="0"/>
              </a:spcAft>
              <a:buClr>
                <a:schemeClr val="dk1"/>
              </a:buClr>
              <a:buSzPts val="1800"/>
              <a:buFont typeface="Trebuchet MS"/>
              <a:buChar char="●"/>
            </a:pPr>
            <a:r>
              <a:rPr lang="en-US" sz="1800" dirty="0">
                <a:solidFill>
                  <a:schemeClr val="dk1"/>
                </a:solidFill>
                <a:latin typeface="Trebuchet MS"/>
                <a:ea typeface="Trebuchet MS"/>
                <a:cs typeface="Trebuchet MS"/>
                <a:sym typeface="Trebuchet MS"/>
              </a:rPr>
              <a:t>Filter out tokens that appear in:</a:t>
            </a:r>
            <a:endParaRPr sz="1800"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endParaRPr sz="600" dirty="0">
              <a:solidFill>
                <a:schemeClr val="dk1"/>
              </a:solidFill>
              <a:latin typeface="Trebuchet MS"/>
              <a:ea typeface="Trebuchet MS"/>
              <a:cs typeface="Trebuchet MS"/>
              <a:sym typeface="Trebuchet MS"/>
            </a:endParaRPr>
          </a:p>
          <a:p>
            <a:pPr marL="914400" lvl="1" indent="-342900" algn="l" rtl="0">
              <a:spcBef>
                <a:spcPts val="0"/>
              </a:spcBef>
              <a:spcAft>
                <a:spcPts val="0"/>
              </a:spcAft>
              <a:buClr>
                <a:schemeClr val="dk1"/>
              </a:buClr>
              <a:buSzPts val="1800"/>
              <a:buFont typeface="Trebuchet MS"/>
              <a:buChar char="○"/>
            </a:pPr>
            <a:r>
              <a:rPr lang="en-US" sz="1800" dirty="0">
                <a:solidFill>
                  <a:schemeClr val="dk1"/>
                </a:solidFill>
                <a:latin typeface="Trebuchet MS"/>
                <a:ea typeface="Trebuchet MS"/>
                <a:cs typeface="Trebuchet MS"/>
                <a:sym typeface="Trebuchet MS"/>
              </a:rPr>
              <a:t>less than 15 documents or</a:t>
            </a:r>
            <a:endParaRPr sz="1800" dirty="0">
              <a:solidFill>
                <a:schemeClr val="dk1"/>
              </a:solidFill>
              <a:latin typeface="Trebuchet MS"/>
              <a:ea typeface="Trebuchet MS"/>
              <a:cs typeface="Trebuchet MS"/>
              <a:sym typeface="Trebuchet MS"/>
            </a:endParaRPr>
          </a:p>
          <a:p>
            <a:pPr marL="914400" lvl="1" indent="-342900" algn="l" rtl="0">
              <a:spcBef>
                <a:spcPts val="0"/>
              </a:spcBef>
              <a:spcAft>
                <a:spcPts val="0"/>
              </a:spcAft>
              <a:buClr>
                <a:schemeClr val="dk1"/>
              </a:buClr>
              <a:buSzPts val="1800"/>
              <a:buFont typeface="Trebuchet MS"/>
              <a:buChar char="○"/>
            </a:pPr>
            <a:r>
              <a:rPr lang="en-US" sz="1800" dirty="0">
                <a:solidFill>
                  <a:schemeClr val="dk1"/>
                </a:solidFill>
                <a:latin typeface="Trebuchet MS"/>
                <a:ea typeface="Trebuchet MS"/>
                <a:cs typeface="Trebuchet MS"/>
                <a:sym typeface="Trebuchet MS"/>
              </a:rPr>
              <a:t>more </a:t>
            </a:r>
            <a:r>
              <a:rPr lang="en-US" sz="1800">
                <a:solidFill>
                  <a:schemeClr val="dk1"/>
                </a:solidFill>
                <a:latin typeface="Trebuchet MS"/>
                <a:ea typeface="Trebuchet MS"/>
                <a:cs typeface="Trebuchet MS"/>
                <a:sym typeface="Trebuchet MS"/>
              </a:rPr>
              <a:t>than </a:t>
            </a:r>
            <a:r>
              <a:rPr lang="en-US" altLang="zh-CN" sz="1800">
                <a:solidFill>
                  <a:schemeClr val="dk1"/>
                </a:solidFill>
                <a:latin typeface="Trebuchet MS"/>
                <a:ea typeface="Trebuchet MS"/>
                <a:cs typeface="Trebuchet MS"/>
                <a:sym typeface="Trebuchet MS"/>
              </a:rPr>
              <a:t>3</a:t>
            </a:r>
            <a:r>
              <a:rPr lang="en-US" sz="1800">
                <a:solidFill>
                  <a:schemeClr val="dk1"/>
                </a:solidFill>
                <a:latin typeface="Trebuchet MS"/>
                <a:ea typeface="Trebuchet MS"/>
                <a:cs typeface="Trebuchet MS"/>
                <a:sym typeface="Trebuchet MS"/>
              </a:rPr>
              <a:t>0</a:t>
            </a:r>
            <a:r>
              <a:rPr lang="en-US" sz="1800" dirty="0">
                <a:solidFill>
                  <a:schemeClr val="dk1"/>
                </a:solidFill>
                <a:latin typeface="Trebuchet MS"/>
                <a:ea typeface="Trebuchet MS"/>
                <a:cs typeface="Trebuchet MS"/>
                <a:sym typeface="Trebuchet MS"/>
              </a:rPr>
              <a:t>% documents  </a:t>
            </a:r>
            <a:endParaRPr sz="1800" dirty="0">
              <a:solidFill>
                <a:schemeClr val="dk1"/>
              </a:solidFill>
              <a:latin typeface="Trebuchet MS"/>
              <a:ea typeface="Trebuchet MS"/>
              <a:cs typeface="Trebuchet MS"/>
              <a:sym typeface="Trebuchet MS"/>
            </a:endParaRPr>
          </a:p>
          <a:p>
            <a:pPr marL="914400" lvl="1" indent="-342900" algn="l" rtl="0">
              <a:spcBef>
                <a:spcPts val="0"/>
              </a:spcBef>
              <a:spcAft>
                <a:spcPts val="0"/>
              </a:spcAft>
              <a:buClr>
                <a:schemeClr val="dk1"/>
              </a:buClr>
              <a:buSzPts val="1800"/>
              <a:buFont typeface="Trebuchet MS"/>
              <a:buChar char="○"/>
            </a:pPr>
            <a:r>
              <a:rPr lang="en-US" sz="1800" dirty="0">
                <a:solidFill>
                  <a:schemeClr val="dk1"/>
                </a:solidFill>
                <a:latin typeface="Trebuchet MS"/>
                <a:ea typeface="Trebuchet MS"/>
                <a:cs typeface="Trebuchet MS"/>
                <a:sym typeface="Trebuchet MS"/>
              </a:rPr>
              <a:t>keep only the first 100,000 most frequent tokens</a:t>
            </a:r>
            <a:endParaRPr sz="1800" dirty="0">
              <a:solidFill>
                <a:schemeClr val="dk1"/>
              </a:solidFill>
              <a:latin typeface="Trebuchet MS"/>
              <a:ea typeface="Trebuchet MS"/>
              <a:cs typeface="Trebuchet MS"/>
              <a:sym typeface="Trebuchet MS"/>
            </a:endParaRPr>
          </a:p>
          <a:p>
            <a:pPr marL="914400" lvl="0" indent="0" algn="l" rtl="0">
              <a:spcBef>
                <a:spcPts val="0"/>
              </a:spcBef>
              <a:spcAft>
                <a:spcPts val="0"/>
              </a:spcAft>
              <a:buNone/>
            </a:pPr>
            <a:endParaRPr sz="600" dirty="0">
              <a:solidFill>
                <a:schemeClr val="dk1"/>
              </a:solidFill>
              <a:latin typeface="Trebuchet MS"/>
              <a:ea typeface="Trebuchet MS"/>
              <a:cs typeface="Trebuchet MS"/>
              <a:sym typeface="Trebuchet MS"/>
            </a:endParaRPr>
          </a:p>
          <a:p>
            <a:pPr marL="457200" lvl="0" indent="-342900" algn="l" rtl="0">
              <a:lnSpc>
                <a:spcPct val="115000"/>
              </a:lnSpc>
              <a:spcBef>
                <a:spcPts val="1100"/>
              </a:spcBef>
              <a:spcAft>
                <a:spcPts val="0"/>
              </a:spcAft>
              <a:buClr>
                <a:schemeClr val="dk1"/>
              </a:buClr>
              <a:buSzPts val="1800"/>
              <a:buFont typeface="Trebuchet MS"/>
              <a:buChar char="●"/>
            </a:pPr>
            <a:r>
              <a:rPr lang="en-US" sz="1800" dirty="0">
                <a:solidFill>
                  <a:schemeClr val="dk1"/>
                </a:solidFill>
                <a:latin typeface="Trebuchet MS"/>
                <a:ea typeface="Trebuchet MS"/>
                <a:cs typeface="Trebuchet MS"/>
                <a:sym typeface="Trebuchet MS"/>
              </a:rPr>
              <a:t>For each document, create a dictionary reporting how many words and how many times those words appear. </a:t>
            </a:r>
            <a:endParaRPr sz="1800" dirty="0">
              <a:solidFill>
                <a:schemeClr val="dk1"/>
              </a:solidFill>
              <a:latin typeface="Trebuchet MS"/>
              <a:ea typeface="Trebuchet MS"/>
              <a:cs typeface="Trebuchet MS"/>
              <a:sym typeface="Trebuchet MS"/>
            </a:endParaRPr>
          </a:p>
          <a:p>
            <a:pPr marL="457200" lvl="0" indent="0" algn="l" rtl="0">
              <a:lnSpc>
                <a:spcPct val="100000"/>
              </a:lnSpc>
              <a:spcBef>
                <a:spcPts val="1100"/>
              </a:spcBef>
              <a:spcAft>
                <a:spcPts val="0"/>
              </a:spcAft>
              <a:buNone/>
            </a:pPr>
            <a:endParaRPr sz="600" dirty="0">
              <a:solidFill>
                <a:schemeClr val="dk1"/>
              </a:solidFill>
              <a:latin typeface="Trebuchet MS"/>
              <a:ea typeface="Trebuchet MS"/>
              <a:cs typeface="Trebuchet MS"/>
              <a:sym typeface="Trebuchet MS"/>
            </a:endParaRPr>
          </a:p>
          <a:p>
            <a:pPr marL="457200" lvl="0" indent="-342900" algn="l" rtl="0">
              <a:lnSpc>
                <a:spcPct val="115000"/>
              </a:lnSpc>
              <a:spcBef>
                <a:spcPts val="1100"/>
              </a:spcBef>
              <a:spcAft>
                <a:spcPts val="0"/>
              </a:spcAft>
              <a:buClr>
                <a:schemeClr val="dk1"/>
              </a:buClr>
              <a:buSzPts val="1800"/>
              <a:buFont typeface="Trebuchet MS"/>
              <a:buChar char="●"/>
            </a:pPr>
            <a:r>
              <a:rPr lang="en-US" sz="1800" dirty="0">
                <a:solidFill>
                  <a:schemeClr val="dk1"/>
                </a:solidFill>
                <a:latin typeface="Trebuchet MS"/>
                <a:ea typeface="Trebuchet MS"/>
                <a:cs typeface="Trebuchet MS"/>
                <a:sym typeface="Trebuchet MS"/>
              </a:rPr>
              <a:t>Then check the document selected earlier.</a:t>
            </a:r>
            <a:endParaRPr sz="1800" b="1"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dirty="0">
                <a:latin typeface="Trebuchet MS"/>
                <a:ea typeface="Trebuchet MS"/>
                <a:cs typeface="Trebuchet MS"/>
                <a:sym typeface="Trebuchet MS"/>
              </a:rPr>
              <a:t> </a:t>
            </a:r>
            <a:endParaRPr dirty="0">
              <a:latin typeface="Trebuchet MS"/>
              <a:ea typeface="Trebuchet MS"/>
              <a:cs typeface="Trebuchet MS"/>
              <a:sym typeface="Trebuchet MS"/>
            </a:endParaRPr>
          </a:p>
        </p:txBody>
      </p:sp>
      <p:sp>
        <p:nvSpPr>
          <p:cNvPr id="221" name="Google Shape;221;p27"/>
          <p:cNvSpPr txBox="1">
            <a:spLocks noGrp="1"/>
          </p:cNvSpPr>
          <p:nvPr>
            <p:ph type="title" idx="4294967295"/>
          </p:nvPr>
        </p:nvSpPr>
        <p:spPr>
          <a:xfrm>
            <a:off x="0" y="160810"/>
            <a:ext cx="12192000" cy="527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i="1"/>
              <a:t>Topic Modeling with LDA</a:t>
            </a:r>
            <a:endParaRPr sz="3600" i="1"/>
          </a:p>
        </p:txBody>
      </p:sp>
      <p:pic>
        <p:nvPicPr>
          <p:cNvPr id="222" name="Google Shape;222;p27"/>
          <p:cNvPicPr preferRelativeResize="0"/>
          <p:nvPr/>
        </p:nvPicPr>
        <p:blipFill>
          <a:blip r:embed="rId3">
            <a:alphaModFix/>
          </a:blip>
          <a:stretch>
            <a:fillRect/>
          </a:stretch>
        </p:blipFill>
        <p:spPr>
          <a:xfrm>
            <a:off x="5124197" y="2844825"/>
            <a:ext cx="6579027" cy="2755700"/>
          </a:xfrm>
          <a:prstGeom prst="rect">
            <a:avLst/>
          </a:prstGeom>
          <a:noFill/>
          <a:ln>
            <a:noFill/>
          </a:ln>
        </p:spPr>
      </p:pic>
      <p:pic>
        <p:nvPicPr>
          <p:cNvPr id="223" name="Google Shape;223;p27"/>
          <p:cNvPicPr preferRelativeResize="0"/>
          <p:nvPr/>
        </p:nvPicPr>
        <p:blipFill>
          <a:blip r:embed="rId4">
            <a:alphaModFix/>
          </a:blip>
          <a:stretch>
            <a:fillRect/>
          </a:stretch>
        </p:blipFill>
        <p:spPr>
          <a:xfrm>
            <a:off x="5148900" y="1539925"/>
            <a:ext cx="6409500" cy="527100"/>
          </a:xfrm>
          <a:prstGeom prst="rect">
            <a:avLst/>
          </a:prstGeom>
          <a:noFill/>
          <a:ln>
            <a:noFill/>
          </a:ln>
        </p:spPr>
      </p:pic>
      <p:sp>
        <p:nvSpPr>
          <p:cNvPr id="224" name="Google Shape;224;p27"/>
          <p:cNvSpPr txBox="1"/>
          <p:nvPr/>
        </p:nvSpPr>
        <p:spPr>
          <a:xfrm>
            <a:off x="411050" y="751663"/>
            <a:ext cx="63429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rebuchet MS"/>
                <a:ea typeface="Trebuchet MS"/>
                <a:cs typeface="Trebuchet MS"/>
                <a:sym typeface="Trebuchet MS"/>
              </a:rPr>
              <a:t>Gensim filter_extremes and doc2bow</a:t>
            </a:r>
            <a:endParaRPr>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idx="4294967295"/>
          </p:nvPr>
        </p:nvSpPr>
        <p:spPr>
          <a:xfrm>
            <a:off x="0" y="160810"/>
            <a:ext cx="12192000" cy="527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i="1"/>
              <a:t>Topic Modeling with LDA</a:t>
            </a:r>
            <a:endParaRPr sz="3600" i="1"/>
          </a:p>
        </p:txBody>
      </p:sp>
      <p:pic>
        <p:nvPicPr>
          <p:cNvPr id="230" name="Google Shape;230;p28"/>
          <p:cNvPicPr preferRelativeResize="0"/>
          <p:nvPr/>
        </p:nvPicPr>
        <p:blipFill>
          <a:blip r:embed="rId3">
            <a:alphaModFix/>
          </a:blip>
          <a:stretch>
            <a:fillRect/>
          </a:stretch>
        </p:blipFill>
        <p:spPr>
          <a:xfrm>
            <a:off x="304800" y="2822263"/>
            <a:ext cx="11502526" cy="3066212"/>
          </a:xfrm>
          <a:prstGeom prst="rect">
            <a:avLst/>
          </a:prstGeom>
          <a:noFill/>
          <a:ln>
            <a:noFill/>
          </a:ln>
        </p:spPr>
      </p:pic>
      <p:sp>
        <p:nvSpPr>
          <p:cNvPr id="231" name="Google Shape;231;p28"/>
          <p:cNvSpPr txBox="1"/>
          <p:nvPr/>
        </p:nvSpPr>
        <p:spPr>
          <a:xfrm>
            <a:off x="432925" y="891900"/>
            <a:ext cx="10907100" cy="14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400" b="1">
                <a:latin typeface="Trebuchet MS"/>
                <a:ea typeface="Trebuchet MS"/>
                <a:cs typeface="Trebuchet MS"/>
                <a:sym typeface="Trebuchet MS"/>
              </a:rPr>
              <a:t>Running LDA using Bag of Words </a:t>
            </a:r>
            <a:endParaRPr sz="2400" b="1">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1200" b="1">
              <a:latin typeface="Trebuchet MS"/>
              <a:ea typeface="Trebuchet MS"/>
              <a:cs typeface="Trebuchet MS"/>
              <a:sym typeface="Trebuchet MS"/>
            </a:endParaRPr>
          </a:p>
          <a:p>
            <a:pPr marL="0" marR="0" lvl="0" indent="0" algn="l" rtl="0">
              <a:lnSpc>
                <a:spcPct val="100000"/>
              </a:lnSpc>
              <a:spcBef>
                <a:spcPts val="0"/>
              </a:spcBef>
              <a:spcAft>
                <a:spcPts val="0"/>
              </a:spcAft>
              <a:buNone/>
            </a:pPr>
            <a:r>
              <a:rPr lang="en-US" sz="1800">
                <a:solidFill>
                  <a:schemeClr val="dk1"/>
                </a:solidFill>
                <a:latin typeface="Trebuchet MS"/>
                <a:ea typeface="Trebuchet MS"/>
                <a:cs typeface="Trebuchet MS"/>
                <a:sym typeface="Trebuchet MS"/>
              </a:rPr>
              <a:t>Train the LDA model using gensim.models.LdaMulticore and save it to ‘lda_model’. </a:t>
            </a:r>
            <a:endParaRPr sz="1800">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None/>
            </a:pPr>
            <a:r>
              <a:rPr lang="en-US" sz="1800">
                <a:solidFill>
                  <a:schemeClr val="dk1"/>
                </a:solidFill>
                <a:latin typeface="Trebuchet MS"/>
                <a:ea typeface="Trebuchet MS"/>
                <a:cs typeface="Trebuchet MS"/>
                <a:sym typeface="Trebuchet MS"/>
              </a:rPr>
              <a:t>Let the number of topics equal 12.</a:t>
            </a:r>
            <a:endParaRPr sz="1800" b="1">
              <a:latin typeface="Trebuchet MS"/>
              <a:ea typeface="Trebuchet MS"/>
              <a:cs typeface="Trebuchet MS"/>
              <a:sym typeface="Trebuchet MS"/>
            </a:endParaRPr>
          </a:p>
        </p:txBody>
      </p:sp>
      <p:pic>
        <p:nvPicPr>
          <p:cNvPr id="232" name="Google Shape;232;p28"/>
          <p:cNvPicPr preferRelativeResize="0"/>
          <p:nvPr/>
        </p:nvPicPr>
        <p:blipFill>
          <a:blip r:embed="rId4">
            <a:alphaModFix/>
          </a:blip>
          <a:stretch>
            <a:fillRect/>
          </a:stretch>
        </p:blipFill>
        <p:spPr>
          <a:xfrm>
            <a:off x="304800" y="2269224"/>
            <a:ext cx="11111426" cy="404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title" idx="4294967295"/>
          </p:nvPr>
        </p:nvSpPr>
        <p:spPr>
          <a:xfrm>
            <a:off x="0" y="160810"/>
            <a:ext cx="12192000" cy="527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i="1"/>
              <a:t>Topic Modeling with LDA</a:t>
            </a:r>
            <a:endParaRPr sz="3600" i="1"/>
          </a:p>
        </p:txBody>
      </p:sp>
      <p:pic>
        <p:nvPicPr>
          <p:cNvPr id="238" name="Google Shape;238;p29"/>
          <p:cNvPicPr preferRelativeResize="0"/>
          <p:nvPr/>
        </p:nvPicPr>
        <p:blipFill rotWithShape="1">
          <a:blip r:embed="rId3">
            <a:alphaModFix/>
          </a:blip>
          <a:srcRect l="5072" t="19723" r="5785" b="2654"/>
          <a:stretch/>
        </p:blipFill>
        <p:spPr>
          <a:xfrm>
            <a:off x="3717550" y="1173125"/>
            <a:ext cx="8059399" cy="4386249"/>
          </a:xfrm>
          <a:prstGeom prst="rect">
            <a:avLst/>
          </a:prstGeom>
          <a:noFill/>
          <a:ln>
            <a:noFill/>
          </a:ln>
        </p:spPr>
      </p:pic>
      <p:sp>
        <p:nvSpPr>
          <p:cNvPr id="239" name="Google Shape;239;p29"/>
          <p:cNvSpPr txBox="1"/>
          <p:nvPr/>
        </p:nvSpPr>
        <p:spPr>
          <a:xfrm>
            <a:off x="280525" y="930375"/>
            <a:ext cx="3730200" cy="4670100"/>
          </a:xfrm>
          <a:prstGeom prst="rect">
            <a:avLst/>
          </a:prstGeom>
          <a:noFill/>
          <a:ln>
            <a:noFill/>
          </a:ln>
        </p:spPr>
        <p:txBody>
          <a:bodyPr spcFirstLastPara="1" wrap="square" lIns="91425" tIns="91425" rIns="91425" bIns="91425" anchor="t" anchorCtr="0">
            <a:noAutofit/>
          </a:bodyPr>
          <a:lstStyle/>
          <a:p>
            <a:pPr marL="0" marR="190500" lvl="0" indent="0" algn="l" rtl="0">
              <a:spcBef>
                <a:spcPts val="1300"/>
              </a:spcBef>
              <a:spcAft>
                <a:spcPts val="0"/>
              </a:spcAft>
              <a:buNone/>
            </a:pPr>
            <a:r>
              <a:rPr lang="en-US" sz="2400" b="1">
                <a:solidFill>
                  <a:schemeClr val="dk1"/>
                </a:solidFill>
                <a:latin typeface="Trebuchet MS"/>
                <a:ea typeface="Trebuchet MS"/>
                <a:cs typeface="Trebuchet MS"/>
                <a:sym typeface="Trebuchet MS"/>
              </a:rPr>
              <a:t>Visualization</a:t>
            </a:r>
            <a:endParaRPr sz="2400" b="1">
              <a:solidFill>
                <a:schemeClr val="dk1"/>
              </a:solidFill>
              <a:latin typeface="Trebuchet MS"/>
              <a:ea typeface="Trebuchet MS"/>
              <a:cs typeface="Trebuchet MS"/>
              <a:sym typeface="Trebuchet MS"/>
            </a:endParaRPr>
          </a:p>
          <a:p>
            <a:pPr marL="0" marR="0" lvl="0" indent="0" algn="l" rtl="0">
              <a:lnSpc>
                <a:spcPct val="115000"/>
              </a:lnSpc>
              <a:spcBef>
                <a:spcPts val="1100"/>
              </a:spcBef>
              <a:spcAft>
                <a:spcPts val="0"/>
              </a:spcAft>
              <a:buNone/>
            </a:pPr>
            <a:r>
              <a:rPr lang="en-US" sz="1800">
                <a:solidFill>
                  <a:schemeClr val="dk1"/>
                </a:solidFill>
                <a:latin typeface="Trebuchet MS"/>
                <a:ea typeface="Trebuchet MS"/>
                <a:cs typeface="Trebuchet MS"/>
                <a:sym typeface="Trebuchet MS"/>
              </a:rPr>
              <a:t>pyLDAvis allows for data visualization in an interactive format.  </a:t>
            </a:r>
            <a:endParaRPr sz="1800">
              <a:solidFill>
                <a:schemeClr val="dk1"/>
              </a:solidFill>
              <a:latin typeface="Trebuchet MS"/>
              <a:ea typeface="Trebuchet MS"/>
              <a:cs typeface="Trebuchet MS"/>
              <a:sym typeface="Trebuchet MS"/>
            </a:endParaRPr>
          </a:p>
          <a:p>
            <a:pPr marL="0" marR="0" lvl="0" indent="0" algn="l" rtl="0">
              <a:lnSpc>
                <a:spcPct val="115000"/>
              </a:lnSpc>
              <a:spcBef>
                <a:spcPts val="1100"/>
              </a:spcBef>
              <a:spcAft>
                <a:spcPts val="0"/>
              </a:spcAft>
              <a:buNone/>
            </a:pPr>
            <a:r>
              <a:rPr lang="en-US" sz="1800" b="1" u="sng">
                <a:solidFill>
                  <a:schemeClr val="dk1"/>
                </a:solidFill>
                <a:latin typeface="Trebuchet MS"/>
                <a:ea typeface="Trebuchet MS"/>
                <a:cs typeface="Trebuchet MS"/>
                <a:sym typeface="Trebuchet MS"/>
              </a:rPr>
              <a:t>Left:</a:t>
            </a:r>
            <a:r>
              <a:rPr lang="en-US" sz="1800">
                <a:solidFill>
                  <a:schemeClr val="dk1"/>
                </a:solidFill>
                <a:latin typeface="Trebuchet MS"/>
                <a:ea typeface="Trebuchet MS"/>
                <a:cs typeface="Trebuchet MS"/>
                <a:sym typeface="Trebuchet MS"/>
              </a:rPr>
              <a:t> a plot of the "distance" between all of the topics.  </a:t>
            </a:r>
            <a:endParaRPr sz="1800">
              <a:solidFill>
                <a:schemeClr val="dk1"/>
              </a:solidFill>
              <a:latin typeface="Trebuchet MS"/>
              <a:ea typeface="Trebuchet MS"/>
              <a:cs typeface="Trebuchet MS"/>
              <a:sym typeface="Trebuchet MS"/>
            </a:endParaRPr>
          </a:p>
          <a:p>
            <a:pPr marL="0" marR="0" lvl="0" indent="0" algn="l" rtl="0">
              <a:lnSpc>
                <a:spcPct val="115000"/>
              </a:lnSpc>
              <a:spcBef>
                <a:spcPts val="1100"/>
              </a:spcBef>
              <a:spcAft>
                <a:spcPts val="0"/>
              </a:spcAft>
              <a:buNone/>
            </a:pPr>
            <a:r>
              <a:rPr lang="en-US" sz="1800">
                <a:solidFill>
                  <a:schemeClr val="dk1"/>
                </a:solidFill>
                <a:latin typeface="Trebuchet MS"/>
                <a:ea typeface="Trebuchet MS"/>
                <a:cs typeface="Trebuchet MS"/>
                <a:sym typeface="Trebuchet MS"/>
              </a:rPr>
              <a:t>The relative size of a topic's circle corresponds to the relative frequency of the topic in the corpus.</a:t>
            </a:r>
            <a:endParaRPr sz="1800">
              <a:solidFill>
                <a:schemeClr val="dk1"/>
              </a:solidFill>
              <a:latin typeface="Trebuchet MS"/>
              <a:ea typeface="Trebuchet MS"/>
              <a:cs typeface="Trebuchet MS"/>
              <a:sym typeface="Trebuchet MS"/>
            </a:endParaRPr>
          </a:p>
          <a:p>
            <a:pPr marL="0" marR="0" lvl="0" indent="0" algn="l" rtl="0">
              <a:lnSpc>
                <a:spcPct val="115000"/>
              </a:lnSpc>
              <a:spcBef>
                <a:spcPts val="1100"/>
              </a:spcBef>
              <a:spcAft>
                <a:spcPts val="0"/>
              </a:spcAft>
              <a:buNone/>
            </a:pPr>
            <a:r>
              <a:rPr lang="en-US" sz="1800" b="1" u="sng">
                <a:solidFill>
                  <a:schemeClr val="dk1"/>
                </a:solidFill>
                <a:latin typeface="Trebuchet MS"/>
                <a:ea typeface="Trebuchet MS"/>
                <a:cs typeface="Trebuchet MS"/>
                <a:sym typeface="Trebuchet MS"/>
              </a:rPr>
              <a:t>Right:</a:t>
            </a:r>
            <a:r>
              <a:rPr lang="en-US" sz="1800">
                <a:solidFill>
                  <a:schemeClr val="dk1"/>
                </a:solidFill>
                <a:latin typeface="Trebuchet MS"/>
                <a:ea typeface="Trebuchet MS"/>
                <a:cs typeface="Trebuchet MS"/>
                <a:sym typeface="Trebuchet MS"/>
              </a:rPr>
              <a:t> a bar chart showing top terms. </a:t>
            </a:r>
            <a:endParaRPr sz="1800">
              <a:solidFill>
                <a:schemeClr val="dk1"/>
              </a:solidFill>
              <a:latin typeface="Trebuchet MS"/>
              <a:ea typeface="Trebuchet MS"/>
              <a:cs typeface="Trebuchet MS"/>
              <a:sym typeface="Trebuchet MS"/>
            </a:endParaRPr>
          </a:p>
          <a:p>
            <a:pPr marL="0" marR="0" lvl="0" indent="0" algn="l" rtl="0">
              <a:lnSpc>
                <a:spcPct val="115000"/>
              </a:lnSpc>
              <a:spcBef>
                <a:spcPts val="1100"/>
              </a:spcBef>
              <a:spcAft>
                <a:spcPts val="0"/>
              </a:spcAft>
              <a:buNone/>
            </a:pPr>
            <a:r>
              <a:rPr lang="en-US" sz="1800">
                <a:solidFill>
                  <a:schemeClr val="dk1"/>
                </a:solidFill>
                <a:latin typeface="Trebuchet MS"/>
                <a:ea typeface="Trebuchet MS"/>
                <a:cs typeface="Trebuchet MS"/>
                <a:sym typeface="Trebuchet MS"/>
              </a:rPr>
              <a:t>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3095896" y="1709738"/>
            <a:ext cx="8251553"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C5967"/>
              </a:buClr>
              <a:buSzPts val="5400"/>
              <a:buFont typeface="Trebuchet MS"/>
              <a:buNone/>
            </a:pPr>
            <a:r>
              <a:rPr lang="en-US"/>
              <a:t>Takeaways </a:t>
            </a:r>
            <a:br>
              <a:rPr lang="en-US"/>
            </a:br>
            <a:r>
              <a:rPr lang="en-US"/>
              <a:t>and </a:t>
            </a:r>
            <a:br>
              <a:rPr lang="en-US"/>
            </a:br>
            <a:r>
              <a:rPr lang="en-US"/>
              <a:t>Insights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1"/>
          <p:cNvPicPr preferRelativeResize="0"/>
          <p:nvPr/>
        </p:nvPicPr>
        <p:blipFill>
          <a:blip r:embed="rId3">
            <a:alphaModFix/>
          </a:blip>
          <a:stretch>
            <a:fillRect/>
          </a:stretch>
        </p:blipFill>
        <p:spPr>
          <a:xfrm>
            <a:off x="2366000" y="244450"/>
            <a:ext cx="9794476" cy="630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2"/>
          <p:cNvPicPr preferRelativeResize="0"/>
          <p:nvPr/>
        </p:nvPicPr>
        <p:blipFill>
          <a:blip r:embed="rId3">
            <a:alphaModFix/>
          </a:blip>
          <a:stretch>
            <a:fillRect/>
          </a:stretch>
        </p:blipFill>
        <p:spPr>
          <a:xfrm>
            <a:off x="6223950" y="152400"/>
            <a:ext cx="4767537" cy="5712125"/>
          </a:xfrm>
          <a:prstGeom prst="rect">
            <a:avLst/>
          </a:prstGeom>
          <a:noFill/>
          <a:ln>
            <a:noFill/>
          </a:ln>
        </p:spPr>
      </p:pic>
      <p:pic>
        <p:nvPicPr>
          <p:cNvPr id="257" name="Google Shape;257;p32"/>
          <p:cNvPicPr preferRelativeResize="0"/>
          <p:nvPr/>
        </p:nvPicPr>
        <p:blipFill>
          <a:blip r:embed="rId4">
            <a:alphaModFix/>
          </a:blip>
          <a:stretch>
            <a:fillRect/>
          </a:stretch>
        </p:blipFill>
        <p:spPr>
          <a:xfrm>
            <a:off x="259296" y="3877150"/>
            <a:ext cx="1434024" cy="1074175"/>
          </a:xfrm>
          <a:prstGeom prst="rect">
            <a:avLst/>
          </a:prstGeom>
          <a:noFill/>
          <a:ln>
            <a:noFill/>
          </a:ln>
        </p:spPr>
      </p:pic>
      <p:pic>
        <p:nvPicPr>
          <p:cNvPr id="258" name="Google Shape;258;p32"/>
          <p:cNvPicPr preferRelativeResize="0"/>
          <p:nvPr/>
        </p:nvPicPr>
        <p:blipFill>
          <a:blip r:embed="rId5">
            <a:alphaModFix/>
          </a:blip>
          <a:stretch>
            <a:fillRect/>
          </a:stretch>
        </p:blipFill>
        <p:spPr>
          <a:xfrm>
            <a:off x="1443275" y="206075"/>
            <a:ext cx="4399676" cy="5712125"/>
          </a:xfrm>
          <a:prstGeom prst="rect">
            <a:avLst/>
          </a:prstGeom>
          <a:noFill/>
          <a:ln>
            <a:noFill/>
          </a:ln>
        </p:spPr>
      </p:pic>
      <p:pic>
        <p:nvPicPr>
          <p:cNvPr id="259" name="Google Shape;259;p32"/>
          <p:cNvPicPr preferRelativeResize="0"/>
          <p:nvPr/>
        </p:nvPicPr>
        <p:blipFill>
          <a:blip r:embed="rId6">
            <a:alphaModFix/>
          </a:blip>
          <a:stretch>
            <a:fillRect/>
          </a:stretch>
        </p:blipFill>
        <p:spPr>
          <a:xfrm>
            <a:off x="10396125" y="3827801"/>
            <a:ext cx="1434025" cy="11235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3"/>
          <p:cNvPicPr preferRelativeResize="0"/>
          <p:nvPr/>
        </p:nvPicPr>
        <p:blipFill>
          <a:blip r:embed="rId3">
            <a:alphaModFix/>
          </a:blip>
          <a:stretch>
            <a:fillRect/>
          </a:stretch>
        </p:blipFill>
        <p:spPr>
          <a:xfrm>
            <a:off x="-3950" y="2592525"/>
            <a:ext cx="7306324" cy="4290400"/>
          </a:xfrm>
          <a:prstGeom prst="rect">
            <a:avLst/>
          </a:prstGeom>
          <a:noFill/>
          <a:ln>
            <a:noFill/>
          </a:ln>
        </p:spPr>
      </p:pic>
      <p:pic>
        <p:nvPicPr>
          <p:cNvPr id="266" name="Google Shape;266;p33"/>
          <p:cNvPicPr preferRelativeResize="0"/>
          <p:nvPr/>
        </p:nvPicPr>
        <p:blipFill>
          <a:blip r:embed="rId4">
            <a:alphaModFix/>
          </a:blip>
          <a:stretch>
            <a:fillRect/>
          </a:stretch>
        </p:blipFill>
        <p:spPr>
          <a:xfrm>
            <a:off x="5316125" y="117775"/>
            <a:ext cx="6734025" cy="4077474"/>
          </a:xfrm>
          <a:prstGeom prst="rect">
            <a:avLst/>
          </a:prstGeom>
          <a:noFill/>
          <a:ln>
            <a:noFill/>
          </a:ln>
        </p:spPr>
      </p:pic>
      <p:pic>
        <p:nvPicPr>
          <p:cNvPr id="267" name="Google Shape;267;p33"/>
          <p:cNvPicPr preferRelativeResize="0"/>
          <p:nvPr/>
        </p:nvPicPr>
        <p:blipFill>
          <a:blip r:embed="rId5">
            <a:alphaModFix/>
          </a:blip>
          <a:stretch>
            <a:fillRect/>
          </a:stretch>
        </p:blipFill>
        <p:spPr>
          <a:xfrm>
            <a:off x="5598996" y="5026650"/>
            <a:ext cx="1434024" cy="1074175"/>
          </a:xfrm>
          <a:prstGeom prst="rect">
            <a:avLst/>
          </a:prstGeom>
          <a:noFill/>
          <a:ln>
            <a:noFill/>
          </a:ln>
        </p:spPr>
      </p:pic>
      <p:pic>
        <p:nvPicPr>
          <p:cNvPr id="268" name="Google Shape;268;p33"/>
          <p:cNvPicPr preferRelativeResize="0"/>
          <p:nvPr/>
        </p:nvPicPr>
        <p:blipFill>
          <a:blip r:embed="rId6">
            <a:alphaModFix/>
          </a:blip>
          <a:stretch>
            <a:fillRect/>
          </a:stretch>
        </p:blipFill>
        <p:spPr>
          <a:xfrm>
            <a:off x="0" y="0"/>
            <a:ext cx="2381050" cy="2581275"/>
          </a:xfrm>
          <a:prstGeom prst="rect">
            <a:avLst/>
          </a:prstGeom>
          <a:noFill/>
          <a:ln>
            <a:noFill/>
          </a:ln>
        </p:spPr>
      </p:pic>
      <p:pic>
        <p:nvPicPr>
          <p:cNvPr id="269" name="Google Shape;269;p33"/>
          <p:cNvPicPr preferRelativeResize="0"/>
          <p:nvPr/>
        </p:nvPicPr>
        <p:blipFill>
          <a:blip r:embed="rId7">
            <a:alphaModFix/>
          </a:blip>
          <a:stretch>
            <a:fillRect/>
          </a:stretch>
        </p:blipFill>
        <p:spPr>
          <a:xfrm>
            <a:off x="10345503" y="2505075"/>
            <a:ext cx="1310472" cy="1074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506437" y="198783"/>
            <a:ext cx="11213123" cy="8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59"/>
              <a:buFont typeface="Calibri"/>
              <a:buNone/>
            </a:pPr>
            <a:r>
              <a:rPr lang="en-US" sz="3959" i="1"/>
              <a:t>AGENDA</a:t>
            </a:r>
            <a:endParaRPr/>
          </a:p>
        </p:txBody>
      </p:sp>
      <p:grpSp>
        <p:nvGrpSpPr>
          <p:cNvPr id="103" name="Google Shape;103;p16"/>
          <p:cNvGrpSpPr/>
          <p:nvPr/>
        </p:nvGrpSpPr>
        <p:grpSpPr>
          <a:xfrm>
            <a:off x="-5230190" y="-185525"/>
            <a:ext cx="16812590" cy="7237080"/>
            <a:chOff x="-6280422" y="-960737"/>
            <a:chExt cx="16717297" cy="7475765"/>
          </a:xfrm>
        </p:grpSpPr>
        <p:sp>
          <p:nvSpPr>
            <p:cNvPr id="104" name="Google Shape;104;p16"/>
            <p:cNvSpPr/>
            <p:nvPr/>
          </p:nvSpPr>
          <p:spPr>
            <a:xfrm>
              <a:off x="-6280422" y="-960737"/>
              <a:ext cx="7475765" cy="7475765"/>
            </a:xfrm>
            <a:prstGeom prst="blockArc">
              <a:avLst>
                <a:gd name="adj1" fmla="val 18900000"/>
                <a:gd name="adj2" fmla="val 2700000"/>
                <a:gd name="adj3" fmla="val 289"/>
              </a:avLst>
            </a:prstGeom>
            <a:noFill/>
            <a:ln w="12700" cap="flat" cmpd="sng">
              <a:solidFill>
                <a:srgbClr val="345A99"/>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p:txBody>
        </p:sp>
        <p:sp>
          <p:nvSpPr>
            <p:cNvPr id="105" name="Google Shape;105;p16"/>
            <p:cNvSpPr/>
            <p:nvPr/>
          </p:nvSpPr>
          <p:spPr>
            <a:xfrm>
              <a:off x="625559" y="427013"/>
              <a:ext cx="9811316" cy="854471"/>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p:txBody>
        </p:sp>
        <p:sp>
          <p:nvSpPr>
            <p:cNvPr id="106" name="Google Shape;106;p16"/>
            <p:cNvSpPr txBox="1"/>
            <p:nvPr/>
          </p:nvSpPr>
          <p:spPr>
            <a:xfrm>
              <a:off x="625559" y="427013"/>
              <a:ext cx="9811316" cy="854471"/>
            </a:xfrm>
            <a:prstGeom prst="rect">
              <a:avLst/>
            </a:prstGeom>
            <a:solidFill>
              <a:srgbClr val="EA9999"/>
            </a:solidFill>
            <a:ln>
              <a:noFill/>
            </a:ln>
          </p:spPr>
          <p:txBody>
            <a:bodyPr spcFirstLastPara="1" wrap="square" lIns="678225" tIns="91425" rIns="91425" bIns="91425" anchor="ctr" anchorCtr="0">
              <a:noAutofit/>
            </a:bodyPr>
            <a:lstStyle/>
            <a:p>
              <a:pPr marL="0" marR="0" lvl="0" indent="0" algn="l" rtl="0">
                <a:lnSpc>
                  <a:spcPct val="90000"/>
                </a:lnSpc>
                <a:spcBef>
                  <a:spcPts val="0"/>
                </a:spcBef>
                <a:spcAft>
                  <a:spcPts val="0"/>
                </a:spcAft>
                <a:buClr>
                  <a:schemeClr val="lt1"/>
                </a:buClr>
                <a:buSzPts val="3600"/>
                <a:buFont typeface="Georgia"/>
                <a:buNone/>
              </a:pPr>
              <a:r>
                <a:rPr lang="en-US" sz="3600" i="1" u="none" strike="noStrike" cap="none">
                  <a:solidFill>
                    <a:schemeClr val="lt1"/>
                  </a:solidFill>
                  <a:latin typeface="Trebuchet MS"/>
                  <a:ea typeface="Trebuchet MS"/>
                  <a:cs typeface="Trebuchet MS"/>
                  <a:sym typeface="Trebuchet MS"/>
                </a:rPr>
                <a:t>Introduction and EDA </a:t>
              </a:r>
              <a:endParaRPr sz="1800">
                <a:solidFill>
                  <a:schemeClr val="dk1"/>
                </a:solidFill>
                <a:latin typeface="Trebuchet MS"/>
                <a:ea typeface="Trebuchet MS"/>
                <a:cs typeface="Trebuchet MS"/>
                <a:sym typeface="Trebuchet MS"/>
              </a:endParaRPr>
            </a:p>
          </p:txBody>
        </p:sp>
        <p:sp>
          <p:nvSpPr>
            <p:cNvPr id="107" name="Google Shape;107;p16"/>
            <p:cNvSpPr/>
            <p:nvPr/>
          </p:nvSpPr>
          <p:spPr>
            <a:xfrm>
              <a:off x="91514" y="320204"/>
              <a:ext cx="1068089" cy="1068089"/>
            </a:xfrm>
            <a:prstGeom prst="ellipse">
              <a:avLst/>
            </a:prstGeom>
            <a:solidFill>
              <a:schemeClr val="lt1"/>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p:txBody>
        </p:sp>
        <p:sp>
          <p:nvSpPr>
            <p:cNvPr id="108" name="Google Shape;108;p16"/>
            <p:cNvSpPr/>
            <p:nvPr/>
          </p:nvSpPr>
          <p:spPr>
            <a:xfrm>
              <a:off x="1115448" y="1708943"/>
              <a:ext cx="9321427" cy="854471"/>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p:txBody>
        </p:sp>
        <p:sp>
          <p:nvSpPr>
            <p:cNvPr id="109" name="Google Shape;109;p16"/>
            <p:cNvSpPr txBox="1"/>
            <p:nvPr/>
          </p:nvSpPr>
          <p:spPr>
            <a:xfrm>
              <a:off x="1115448" y="1708943"/>
              <a:ext cx="9321427" cy="854471"/>
            </a:xfrm>
            <a:prstGeom prst="rect">
              <a:avLst/>
            </a:prstGeom>
            <a:solidFill>
              <a:srgbClr val="EA9999"/>
            </a:solidFill>
            <a:ln>
              <a:noFill/>
            </a:ln>
          </p:spPr>
          <p:txBody>
            <a:bodyPr spcFirstLastPara="1" wrap="square" lIns="678225" tIns="91425" rIns="91425" bIns="91425" anchor="ctr" anchorCtr="0">
              <a:noAutofit/>
            </a:bodyPr>
            <a:lstStyle/>
            <a:p>
              <a:pPr marL="0" marR="0" lvl="0" indent="0" algn="l" rtl="0">
                <a:lnSpc>
                  <a:spcPct val="90000"/>
                </a:lnSpc>
                <a:spcBef>
                  <a:spcPts val="0"/>
                </a:spcBef>
                <a:spcAft>
                  <a:spcPts val="0"/>
                </a:spcAft>
                <a:buClr>
                  <a:schemeClr val="lt1"/>
                </a:buClr>
                <a:buSzPts val="3600"/>
                <a:buFont typeface="Georgia"/>
                <a:buNone/>
              </a:pPr>
              <a:r>
                <a:rPr lang="en-US" sz="3600" i="1" u="none" strike="noStrike" cap="none">
                  <a:solidFill>
                    <a:schemeClr val="lt1"/>
                  </a:solidFill>
                  <a:latin typeface="Trebuchet MS"/>
                  <a:ea typeface="Trebuchet MS"/>
                  <a:cs typeface="Trebuchet MS"/>
                  <a:sym typeface="Trebuchet MS"/>
                </a:rPr>
                <a:t>Topic Modeling with SASEM and Python</a:t>
              </a:r>
              <a:endParaRPr sz="1800">
                <a:solidFill>
                  <a:schemeClr val="dk1"/>
                </a:solidFill>
                <a:latin typeface="Trebuchet MS"/>
                <a:ea typeface="Trebuchet MS"/>
                <a:cs typeface="Trebuchet MS"/>
                <a:sym typeface="Trebuchet MS"/>
              </a:endParaRPr>
            </a:p>
          </p:txBody>
        </p:sp>
        <p:sp>
          <p:nvSpPr>
            <p:cNvPr id="110" name="Google Shape;110;p16"/>
            <p:cNvSpPr/>
            <p:nvPr/>
          </p:nvSpPr>
          <p:spPr>
            <a:xfrm>
              <a:off x="581403" y="1602134"/>
              <a:ext cx="1068089" cy="1068089"/>
            </a:xfrm>
            <a:prstGeom prst="ellipse">
              <a:avLst/>
            </a:prstGeom>
            <a:solidFill>
              <a:schemeClr val="lt1"/>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p:txBody>
        </p:sp>
        <p:sp>
          <p:nvSpPr>
            <p:cNvPr id="111" name="Google Shape;111;p16"/>
            <p:cNvSpPr/>
            <p:nvPr/>
          </p:nvSpPr>
          <p:spPr>
            <a:xfrm>
              <a:off x="1115448" y="2990874"/>
              <a:ext cx="9321427" cy="854471"/>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p:txBody>
        </p:sp>
        <p:sp>
          <p:nvSpPr>
            <p:cNvPr id="112" name="Google Shape;112;p16"/>
            <p:cNvSpPr txBox="1"/>
            <p:nvPr/>
          </p:nvSpPr>
          <p:spPr>
            <a:xfrm>
              <a:off x="1115448" y="2990874"/>
              <a:ext cx="9321427" cy="854471"/>
            </a:xfrm>
            <a:prstGeom prst="rect">
              <a:avLst/>
            </a:prstGeom>
            <a:solidFill>
              <a:srgbClr val="EA9999"/>
            </a:solidFill>
            <a:ln>
              <a:noFill/>
            </a:ln>
          </p:spPr>
          <p:txBody>
            <a:bodyPr spcFirstLastPara="1" wrap="square" lIns="678225" tIns="91425" rIns="91425" bIns="91425" anchor="ctr" anchorCtr="0">
              <a:noAutofit/>
            </a:bodyPr>
            <a:lstStyle/>
            <a:p>
              <a:pPr marL="0" marR="0" lvl="0" indent="0" algn="l" rtl="0">
                <a:lnSpc>
                  <a:spcPct val="90000"/>
                </a:lnSpc>
                <a:spcBef>
                  <a:spcPts val="0"/>
                </a:spcBef>
                <a:spcAft>
                  <a:spcPts val="0"/>
                </a:spcAft>
                <a:buClr>
                  <a:schemeClr val="lt1"/>
                </a:buClr>
                <a:buSzPts val="3600"/>
                <a:buFont typeface="Georgia"/>
                <a:buNone/>
              </a:pPr>
              <a:r>
                <a:rPr lang="en-US" sz="3600" i="1" u="none" strike="noStrike" cap="none">
                  <a:solidFill>
                    <a:schemeClr val="lt1"/>
                  </a:solidFill>
                  <a:latin typeface="Trebuchet MS"/>
                  <a:ea typeface="Trebuchet MS"/>
                  <a:cs typeface="Trebuchet MS"/>
                  <a:sym typeface="Trebuchet MS"/>
                </a:rPr>
                <a:t>Delivering Insights </a:t>
              </a:r>
              <a:endParaRPr sz="1800">
                <a:solidFill>
                  <a:schemeClr val="dk1"/>
                </a:solidFill>
                <a:latin typeface="Trebuchet MS"/>
                <a:ea typeface="Trebuchet MS"/>
                <a:cs typeface="Trebuchet MS"/>
                <a:sym typeface="Trebuchet MS"/>
              </a:endParaRPr>
            </a:p>
          </p:txBody>
        </p:sp>
        <p:sp>
          <p:nvSpPr>
            <p:cNvPr id="113" name="Google Shape;113;p16"/>
            <p:cNvSpPr/>
            <p:nvPr/>
          </p:nvSpPr>
          <p:spPr>
            <a:xfrm>
              <a:off x="581403" y="2884065"/>
              <a:ext cx="1068089" cy="1068089"/>
            </a:xfrm>
            <a:prstGeom prst="ellipse">
              <a:avLst/>
            </a:prstGeom>
            <a:solidFill>
              <a:schemeClr val="lt1"/>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p:txBody>
        </p:sp>
        <p:sp>
          <p:nvSpPr>
            <p:cNvPr id="114" name="Google Shape;114;p16"/>
            <p:cNvSpPr/>
            <p:nvPr/>
          </p:nvSpPr>
          <p:spPr>
            <a:xfrm>
              <a:off x="625559" y="4272804"/>
              <a:ext cx="9811316" cy="854471"/>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p:txBody>
        </p:sp>
        <p:sp>
          <p:nvSpPr>
            <p:cNvPr id="115" name="Google Shape;115;p16"/>
            <p:cNvSpPr txBox="1"/>
            <p:nvPr/>
          </p:nvSpPr>
          <p:spPr>
            <a:xfrm>
              <a:off x="625559" y="4272804"/>
              <a:ext cx="9811316" cy="854471"/>
            </a:xfrm>
            <a:prstGeom prst="rect">
              <a:avLst/>
            </a:prstGeom>
            <a:solidFill>
              <a:srgbClr val="EA9999"/>
            </a:solidFill>
            <a:ln>
              <a:noFill/>
            </a:ln>
          </p:spPr>
          <p:txBody>
            <a:bodyPr spcFirstLastPara="1" wrap="square" lIns="678225" tIns="91425" rIns="91425" bIns="91425" anchor="ctr" anchorCtr="0">
              <a:noAutofit/>
            </a:bodyPr>
            <a:lstStyle/>
            <a:p>
              <a:pPr marL="0" marR="0" lvl="0" indent="0" algn="l" rtl="0">
                <a:lnSpc>
                  <a:spcPct val="90000"/>
                </a:lnSpc>
                <a:spcBef>
                  <a:spcPts val="0"/>
                </a:spcBef>
                <a:spcAft>
                  <a:spcPts val="0"/>
                </a:spcAft>
                <a:buClr>
                  <a:schemeClr val="lt1"/>
                </a:buClr>
                <a:buSzPts val="3600"/>
                <a:buFont typeface="Georgia"/>
                <a:buNone/>
              </a:pPr>
              <a:r>
                <a:rPr lang="en-US" sz="3600" i="1" u="none" strike="noStrike" cap="none">
                  <a:solidFill>
                    <a:schemeClr val="lt1"/>
                  </a:solidFill>
                  <a:latin typeface="Trebuchet MS"/>
                  <a:ea typeface="Trebuchet MS"/>
                  <a:cs typeface="Trebuchet MS"/>
                  <a:sym typeface="Trebuchet MS"/>
                </a:rPr>
                <a:t>Limitations/Future Use</a:t>
              </a:r>
              <a:endParaRPr sz="1800">
                <a:solidFill>
                  <a:schemeClr val="dk1"/>
                </a:solidFill>
                <a:latin typeface="Trebuchet MS"/>
                <a:ea typeface="Trebuchet MS"/>
                <a:cs typeface="Trebuchet MS"/>
                <a:sym typeface="Trebuchet MS"/>
              </a:endParaRPr>
            </a:p>
          </p:txBody>
        </p:sp>
        <p:sp>
          <p:nvSpPr>
            <p:cNvPr id="116" name="Google Shape;116;p16"/>
            <p:cNvSpPr/>
            <p:nvPr/>
          </p:nvSpPr>
          <p:spPr>
            <a:xfrm>
              <a:off x="91514" y="4165995"/>
              <a:ext cx="1068089" cy="1068089"/>
            </a:xfrm>
            <a:prstGeom prst="ellipse">
              <a:avLst/>
            </a:prstGeom>
            <a:solidFill>
              <a:schemeClr val="lt1"/>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p:txBody>
        </p:sp>
      </p:grpSp>
      <p:pic>
        <p:nvPicPr>
          <p:cNvPr id="117" name="Google Shape;117;p16"/>
          <p:cNvPicPr preferRelativeResize="0"/>
          <p:nvPr/>
        </p:nvPicPr>
        <p:blipFill rotWithShape="1">
          <a:blip r:embed="rId3">
            <a:alphaModFix/>
          </a:blip>
          <a:srcRect/>
          <a:stretch/>
        </p:blipFill>
        <p:spPr>
          <a:xfrm>
            <a:off x="1413924" y="4935735"/>
            <a:ext cx="700842" cy="700842"/>
          </a:xfrm>
          <a:prstGeom prst="rect">
            <a:avLst/>
          </a:prstGeom>
          <a:noFill/>
          <a:ln>
            <a:noFill/>
          </a:ln>
        </p:spPr>
      </p:pic>
      <p:pic>
        <p:nvPicPr>
          <p:cNvPr id="118" name="Google Shape;118;p16" descr="Image result for insights"/>
          <p:cNvPicPr preferRelativeResize="0"/>
          <p:nvPr/>
        </p:nvPicPr>
        <p:blipFill rotWithShape="1">
          <a:blip r:embed="rId4">
            <a:alphaModFix/>
          </a:blip>
          <a:srcRect/>
          <a:stretch/>
        </p:blipFill>
        <p:spPr>
          <a:xfrm>
            <a:off x="1949380" y="3759615"/>
            <a:ext cx="587797" cy="587797"/>
          </a:xfrm>
          <a:prstGeom prst="rect">
            <a:avLst/>
          </a:prstGeom>
          <a:noFill/>
          <a:ln>
            <a:noFill/>
          </a:ln>
        </p:spPr>
      </p:pic>
      <p:pic>
        <p:nvPicPr>
          <p:cNvPr id="119" name="Google Shape;119;p16"/>
          <p:cNvPicPr preferRelativeResize="0"/>
          <p:nvPr/>
        </p:nvPicPr>
        <p:blipFill rotWithShape="1">
          <a:blip r:embed="rId5">
            <a:alphaModFix/>
          </a:blip>
          <a:srcRect/>
          <a:stretch/>
        </p:blipFill>
        <p:spPr>
          <a:xfrm>
            <a:off x="1781496" y="2523727"/>
            <a:ext cx="852683" cy="577572"/>
          </a:xfrm>
          <a:prstGeom prst="rect">
            <a:avLst/>
          </a:prstGeom>
          <a:noFill/>
          <a:ln>
            <a:noFill/>
          </a:ln>
        </p:spPr>
      </p:pic>
      <p:pic>
        <p:nvPicPr>
          <p:cNvPr id="120" name="Google Shape;120;p16" descr="Image result for airbnb"/>
          <p:cNvPicPr preferRelativeResize="0"/>
          <p:nvPr/>
        </p:nvPicPr>
        <p:blipFill rotWithShape="1">
          <a:blip r:embed="rId6">
            <a:alphaModFix/>
          </a:blip>
          <a:srcRect/>
          <a:stretch/>
        </p:blipFill>
        <p:spPr>
          <a:xfrm>
            <a:off x="1298646" y="1347075"/>
            <a:ext cx="797996" cy="4488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6200" y="381000"/>
            <a:ext cx="6090351" cy="4234000"/>
          </a:xfrm>
          <a:prstGeom prst="rect">
            <a:avLst/>
          </a:prstGeom>
          <a:noFill/>
          <a:ln>
            <a:noFill/>
          </a:ln>
        </p:spPr>
      </p:pic>
      <p:pic>
        <p:nvPicPr>
          <p:cNvPr id="276" name="Google Shape;276;p34"/>
          <p:cNvPicPr preferRelativeResize="0"/>
          <p:nvPr/>
        </p:nvPicPr>
        <p:blipFill>
          <a:blip r:embed="rId4">
            <a:alphaModFix/>
          </a:blip>
          <a:stretch>
            <a:fillRect/>
          </a:stretch>
        </p:blipFill>
        <p:spPr>
          <a:xfrm>
            <a:off x="3823375" y="4756242"/>
            <a:ext cx="4545238" cy="1074183"/>
          </a:xfrm>
          <a:prstGeom prst="rect">
            <a:avLst/>
          </a:prstGeom>
          <a:noFill/>
          <a:ln w="9525" cap="flat" cmpd="sng">
            <a:solidFill>
              <a:schemeClr val="dk2"/>
            </a:solidFill>
            <a:prstDash val="solid"/>
            <a:round/>
            <a:headEnd type="none" w="sm" len="sm"/>
            <a:tailEnd type="none" w="sm" len="sm"/>
          </a:ln>
        </p:spPr>
      </p:pic>
      <p:pic>
        <p:nvPicPr>
          <p:cNvPr id="277" name="Google Shape;277;p34"/>
          <p:cNvPicPr preferRelativeResize="0"/>
          <p:nvPr/>
        </p:nvPicPr>
        <p:blipFill>
          <a:blip r:embed="rId5">
            <a:alphaModFix/>
          </a:blip>
          <a:stretch>
            <a:fillRect/>
          </a:stretch>
        </p:blipFill>
        <p:spPr>
          <a:xfrm>
            <a:off x="4220000" y="2665625"/>
            <a:ext cx="1730875" cy="1890625"/>
          </a:xfrm>
          <a:prstGeom prst="rect">
            <a:avLst/>
          </a:prstGeom>
          <a:noFill/>
          <a:ln>
            <a:noFill/>
          </a:ln>
        </p:spPr>
      </p:pic>
      <p:pic>
        <p:nvPicPr>
          <p:cNvPr id="278" name="Google Shape;278;p34"/>
          <p:cNvPicPr preferRelativeResize="0"/>
          <p:nvPr/>
        </p:nvPicPr>
        <p:blipFill>
          <a:blip r:embed="rId6">
            <a:alphaModFix/>
          </a:blip>
          <a:stretch>
            <a:fillRect/>
          </a:stretch>
        </p:blipFill>
        <p:spPr>
          <a:xfrm>
            <a:off x="6259711" y="381000"/>
            <a:ext cx="5703689" cy="4234000"/>
          </a:xfrm>
          <a:prstGeom prst="rect">
            <a:avLst/>
          </a:prstGeom>
          <a:noFill/>
          <a:ln>
            <a:noFill/>
          </a:ln>
        </p:spPr>
      </p:pic>
      <p:pic>
        <p:nvPicPr>
          <p:cNvPr id="279" name="Google Shape;279;p34"/>
          <p:cNvPicPr preferRelativeResize="0"/>
          <p:nvPr/>
        </p:nvPicPr>
        <p:blipFill>
          <a:blip r:embed="rId7">
            <a:alphaModFix/>
          </a:blip>
          <a:stretch>
            <a:fillRect/>
          </a:stretch>
        </p:blipFill>
        <p:spPr>
          <a:xfrm>
            <a:off x="9859225" y="3005000"/>
            <a:ext cx="2122274" cy="1938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5"/>
          <p:cNvPicPr preferRelativeResize="0"/>
          <p:nvPr/>
        </p:nvPicPr>
        <p:blipFill>
          <a:blip r:embed="rId3">
            <a:alphaModFix/>
          </a:blip>
          <a:stretch>
            <a:fillRect/>
          </a:stretch>
        </p:blipFill>
        <p:spPr>
          <a:xfrm>
            <a:off x="7238250" y="138075"/>
            <a:ext cx="4422775" cy="5590525"/>
          </a:xfrm>
          <a:prstGeom prst="rect">
            <a:avLst/>
          </a:prstGeom>
          <a:noFill/>
          <a:ln>
            <a:noFill/>
          </a:ln>
        </p:spPr>
      </p:pic>
      <p:pic>
        <p:nvPicPr>
          <p:cNvPr id="286" name="Google Shape;286;p35"/>
          <p:cNvPicPr preferRelativeResize="0"/>
          <p:nvPr/>
        </p:nvPicPr>
        <p:blipFill>
          <a:blip r:embed="rId4">
            <a:alphaModFix/>
          </a:blip>
          <a:stretch>
            <a:fillRect/>
          </a:stretch>
        </p:blipFill>
        <p:spPr>
          <a:xfrm>
            <a:off x="2625500" y="5881000"/>
            <a:ext cx="7302301" cy="972450"/>
          </a:xfrm>
          <a:prstGeom prst="rect">
            <a:avLst/>
          </a:prstGeom>
          <a:noFill/>
          <a:ln w="9525" cap="flat" cmpd="sng">
            <a:solidFill>
              <a:schemeClr val="dk2"/>
            </a:solidFill>
            <a:prstDash val="solid"/>
            <a:round/>
            <a:headEnd type="none" w="sm" len="sm"/>
            <a:tailEnd type="none" w="sm" len="sm"/>
          </a:ln>
        </p:spPr>
      </p:pic>
      <p:pic>
        <p:nvPicPr>
          <p:cNvPr id="287" name="Google Shape;287;p35"/>
          <p:cNvPicPr preferRelativeResize="0"/>
          <p:nvPr/>
        </p:nvPicPr>
        <p:blipFill>
          <a:blip r:embed="rId5">
            <a:alphaModFix/>
          </a:blip>
          <a:stretch>
            <a:fillRect/>
          </a:stretch>
        </p:blipFill>
        <p:spPr>
          <a:xfrm>
            <a:off x="739375" y="186013"/>
            <a:ext cx="4263706" cy="5494651"/>
          </a:xfrm>
          <a:prstGeom prst="rect">
            <a:avLst/>
          </a:prstGeom>
          <a:noFill/>
          <a:ln>
            <a:noFill/>
          </a:ln>
        </p:spPr>
      </p:pic>
      <p:pic>
        <p:nvPicPr>
          <p:cNvPr id="288" name="Google Shape;288;p35"/>
          <p:cNvPicPr preferRelativeResize="0"/>
          <p:nvPr/>
        </p:nvPicPr>
        <p:blipFill>
          <a:blip r:embed="rId6">
            <a:alphaModFix/>
          </a:blip>
          <a:stretch>
            <a:fillRect/>
          </a:stretch>
        </p:blipFill>
        <p:spPr>
          <a:xfrm>
            <a:off x="4062884" y="3042438"/>
            <a:ext cx="2033116" cy="1872750"/>
          </a:xfrm>
          <a:prstGeom prst="rect">
            <a:avLst/>
          </a:prstGeom>
          <a:noFill/>
          <a:ln>
            <a:noFill/>
          </a:ln>
        </p:spPr>
      </p:pic>
      <p:pic>
        <p:nvPicPr>
          <p:cNvPr id="289" name="Google Shape;289;p35"/>
          <p:cNvPicPr preferRelativeResize="0"/>
          <p:nvPr/>
        </p:nvPicPr>
        <p:blipFill>
          <a:blip r:embed="rId7">
            <a:alphaModFix/>
          </a:blip>
          <a:stretch>
            <a:fillRect/>
          </a:stretch>
        </p:blipFill>
        <p:spPr>
          <a:xfrm>
            <a:off x="5630781" y="395125"/>
            <a:ext cx="1930369" cy="17358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36"/>
          <p:cNvPicPr preferRelativeResize="0"/>
          <p:nvPr/>
        </p:nvPicPr>
        <p:blipFill>
          <a:blip r:embed="rId3">
            <a:alphaModFix/>
          </a:blip>
          <a:stretch>
            <a:fillRect/>
          </a:stretch>
        </p:blipFill>
        <p:spPr>
          <a:xfrm>
            <a:off x="2676800" y="5875650"/>
            <a:ext cx="7302301" cy="972450"/>
          </a:xfrm>
          <a:prstGeom prst="rect">
            <a:avLst/>
          </a:prstGeom>
          <a:noFill/>
          <a:ln w="9525" cap="flat" cmpd="sng">
            <a:solidFill>
              <a:schemeClr val="dk2"/>
            </a:solidFill>
            <a:prstDash val="solid"/>
            <a:round/>
            <a:headEnd type="none" w="sm" len="sm"/>
            <a:tailEnd type="none" w="sm" len="sm"/>
          </a:ln>
        </p:spPr>
      </p:pic>
      <p:pic>
        <p:nvPicPr>
          <p:cNvPr id="296" name="Google Shape;296;p36"/>
          <p:cNvPicPr preferRelativeResize="0"/>
          <p:nvPr/>
        </p:nvPicPr>
        <p:blipFill>
          <a:blip r:embed="rId4">
            <a:alphaModFix/>
          </a:blip>
          <a:stretch>
            <a:fillRect/>
          </a:stretch>
        </p:blipFill>
        <p:spPr>
          <a:xfrm>
            <a:off x="6977200" y="220300"/>
            <a:ext cx="4653539" cy="5494650"/>
          </a:xfrm>
          <a:prstGeom prst="rect">
            <a:avLst/>
          </a:prstGeom>
          <a:noFill/>
          <a:ln>
            <a:noFill/>
          </a:ln>
        </p:spPr>
      </p:pic>
      <p:pic>
        <p:nvPicPr>
          <p:cNvPr id="297" name="Google Shape;297;p36"/>
          <p:cNvPicPr preferRelativeResize="0"/>
          <p:nvPr/>
        </p:nvPicPr>
        <p:blipFill>
          <a:blip r:embed="rId5">
            <a:alphaModFix/>
          </a:blip>
          <a:stretch>
            <a:fillRect/>
          </a:stretch>
        </p:blipFill>
        <p:spPr>
          <a:xfrm>
            <a:off x="533400" y="228600"/>
            <a:ext cx="4637521" cy="5494651"/>
          </a:xfrm>
          <a:prstGeom prst="rect">
            <a:avLst/>
          </a:prstGeom>
          <a:noFill/>
          <a:ln>
            <a:noFill/>
          </a:ln>
        </p:spPr>
      </p:pic>
      <p:pic>
        <p:nvPicPr>
          <p:cNvPr id="298" name="Google Shape;298;p36"/>
          <p:cNvPicPr preferRelativeResize="0"/>
          <p:nvPr/>
        </p:nvPicPr>
        <p:blipFill>
          <a:blip r:embed="rId6">
            <a:alphaModFix/>
          </a:blip>
          <a:stretch>
            <a:fillRect/>
          </a:stretch>
        </p:blipFill>
        <p:spPr>
          <a:xfrm>
            <a:off x="4172600" y="2892575"/>
            <a:ext cx="1745350" cy="1795200"/>
          </a:xfrm>
          <a:prstGeom prst="rect">
            <a:avLst/>
          </a:prstGeom>
          <a:noFill/>
          <a:ln>
            <a:noFill/>
          </a:ln>
        </p:spPr>
      </p:pic>
      <p:pic>
        <p:nvPicPr>
          <p:cNvPr id="299" name="Google Shape;299;p36"/>
          <p:cNvPicPr preferRelativeResize="0"/>
          <p:nvPr/>
        </p:nvPicPr>
        <p:blipFill>
          <a:blip r:embed="rId7">
            <a:alphaModFix/>
          </a:blip>
          <a:stretch>
            <a:fillRect/>
          </a:stretch>
        </p:blipFill>
        <p:spPr>
          <a:xfrm>
            <a:off x="5583825" y="339500"/>
            <a:ext cx="2001943" cy="179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7"/>
          <p:cNvSpPr txBox="1">
            <a:spLocks noGrp="1"/>
          </p:cNvSpPr>
          <p:nvPr>
            <p:ph type="title"/>
          </p:nvPr>
        </p:nvSpPr>
        <p:spPr>
          <a:xfrm>
            <a:off x="3095896" y="1709738"/>
            <a:ext cx="8251553"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C5967"/>
              </a:buClr>
              <a:buSzPts val="5400"/>
              <a:buFont typeface="Trebuchet MS"/>
              <a:buNone/>
            </a:pPr>
            <a:r>
              <a:rPr lang="en-US"/>
              <a:t>Limitations</a:t>
            </a:r>
            <a:br>
              <a:rPr lang="en-US"/>
            </a:br>
            <a:r>
              <a:rPr lang="en-US"/>
              <a:t>and </a:t>
            </a:r>
            <a:br>
              <a:rPr lang="en-US"/>
            </a:br>
            <a:r>
              <a:rPr lang="en-US"/>
              <a:t>Future Use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8"/>
          <p:cNvSpPr txBox="1">
            <a:spLocks noGrp="1"/>
          </p:cNvSpPr>
          <p:nvPr>
            <p:ph type="title" idx="4294967295"/>
          </p:nvPr>
        </p:nvSpPr>
        <p:spPr>
          <a:xfrm>
            <a:off x="0" y="313210"/>
            <a:ext cx="12192000" cy="527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i="1"/>
              <a:t>Limitations</a:t>
            </a:r>
            <a:endParaRPr sz="3600" i="1"/>
          </a:p>
        </p:txBody>
      </p:sp>
      <p:sp>
        <p:nvSpPr>
          <p:cNvPr id="311" name="Google Shape;311;p38"/>
          <p:cNvSpPr txBox="1">
            <a:spLocks noGrp="1"/>
          </p:cNvSpPr>
          <p:nvPr>
            <p:ph type="body" idx="4294967295"/>
          </p:nvPr>
        </p:nvSpPr>
        <p:spPr>
          <a:xfrm>
            <a:off x="813125" y="1591875"/>
            <a:ext cx="10218600" cy="37878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dk1"/>
              </a:buClr>
              <a:buSzPts val="2170"/>
              <a:buNone/>
            </a:pPr>
            <a:r>
              <a:rPr lang="en-US" sz="2200" b="1"/>
              <a:t>Software: </a:t>
            </a:r>
            <a:r>
              <a:rPr lang="en-US" sz="2200"/>
              <a:t>SASEM can only take a proportion of data</a:t>
            </a:r>
            <a:endParaRPr sz="2200"/>
          </a:p>
          <a:p>
            <a:pPr marL="0" lvl="0" indent="0" algn="l" rtl="0">
              <a:lnSpc>
                <a:spcPct val="70000"/>
              </a:lnSpc>
              <a:spcBef>
                <a:spcPts val="0"/>
              </a:spcBef>
              <a:spcAft>
                <a:spcPts val="0"/>
              </a:spcAft>
              <a:buClr>
                <a:schemeClr val="dk1"/>
              </a:buClr>
              <a:buSzPts val="2170"/>
              <a:buNone/>
            </a:pPr>
            <a:endParaRPr sz="2200"/>
          </a:p>
          <a:p>
            <a:pPr marL="0" lvl="0" indent="0" algn="l" rtl="0">
              <a:lnSpc>
                <a:spcPct val="70000"/>
              </a:lnSpc>
              <a:spcBef>
                <a:spcPts val="0"/>
              </a:spcBef>
              <a:spcAft>
                <a:spcPts val="0"/>
              </a:spcAft>
              <a:buClr>
                <a:schemeClr val="dk1"/>
              </a:buClr>
              <a:buSzPts val="2170"/>
              <a:buNone/>
            </a:pPr>
            <a:endParaRPr sz="2200"/>
          </a:p>
          <a:p>
            <a:pPr marL="0" lvl="0" indent="0" algn="l" rtl="0">
              <a:lnSpc>
                <a:spcPct val="70000"/>
              </a:lnSpc>
              <a:spcBef>
                <a:spcPts val="0"/>
              </a:spcBef>
              <a:spcAft>
                <a:spcPts val="0"/>
              </a:spcAft>
              <a:buClr>
                <a:schemeClr val="dk1"/>
              </a:buClr>
              <a:buSzPts val="2170"/>
              <a:buNone/>
            </a:pPr>
            <a:endParaRPr sz="2200"/>
          </a:p>
          <a:p>
            <a:pPr marL="0" lvl="0" indent="0" algn="l" rtl="0">
              <a:lnSpc>
                <a:spcPct val="70000"/>
              </a:lnSpc>
              <a:spcBef>
                <a:spcPts val="0"/>
              </a:spcBef>
              <a:spcAft>
                <a:spcPts val="0"/>
              </a:spcAft>
              <a:buClr>
                <a:schemeClr val="dk1"/>
              </a:buClr>
              <a:buSzPts val="2170"/>
              <a:buNone/>
            </a:pPr>
            <a:r>
              <a:rPr lang="en-US" sz="2200" b="1"/>
              <a:t>Under-reporting:</a:t>
            </a:r>
            <a:r>
              <a:rPr lang="en-US" sz="2200"/>
              <a:t> Survival bias for listings</a:t>
            </a:r>
            <a:endParaRPr sz="2200"/>
          </a:p>
          <a:p>
            <a:pPr marL="0" lvl="0" indent="0" algn="l" rtl="0">
              <a:lnSpc>
                <a:spcPct val="70000"/>
              </a:lnSpc>
              <a:spcBef>
                <a:spcPts val="0"/>
              </a:spcBef>
              <a:spcAft>
                <a:spcPts val="0"/>
              </a:spcAft>
              <a:buClr>
                <a:schemeClr val="dk1"/>
              </a:buClr>
              <a:buSzPts val="2170"/>
              <a:buNone/>
            </a:pPr>
            <a:endParaRPr sz="2200"/>
          </a:p>
          <a:p>
            <a:pPr marL="0" lvl="0" indent="0" algn="l" rtl="0">
              <a:lnSpc>
                <a:spcPct val="70000"/>
              </a:lnSpc>
              <a:spcBef>
                <a:spcPts val="0"/>
              </a:spcBef>
              <a:spcAft>
                <a:spcPts val="0"/>
              </a:spcAft>
              <a:buClr>
                <a:schemeClr val="dk1"/>
              </a:buClr>
              <a:buSzPts val="2170"/>
              <a:buNone/>
            </a:pPr>
            <a:endParaRPr sz="2200"/>
          </a:p>
          <a:p>
            <a:pPr marL="0" lvl="0" indent="0" algn="l" rtl="0">
              <a:lnSpc>
                <a:spcPct val="70000"/>
              </a:lnSpc>
              <a:spcBef>
                <a:spcPts val="0"/>
              </a:spcBef>
              <a:spcAft>
                <a:spcPts val="0"/>
              </a:spcAft>
              <a:buClr>
                <a:schemeClr val="dk1"/>
              </a:buClr>
              <a:buSzPts val="2170"/>
              <a:buNone/>
            </a:pPr>
            <a:endParaRPr sz="2200"/>
          </a:p>
          <a:p>
            <a:pPr marL="0" lvl="0" indent="0" algn="l" rtl="0">
              <a:lnSpc>
                <a:spcPct val="70000"/>
              </a:lnSpc>
              <a:spcBef>
                <a:spcPts val="0"/>
              </a:spcBef>
              <a:spcAft>
                <a:spcPts val="0"/>
              </a:spcAft>
              <a:buClr>
                <a:schemeClr val="dk1"/>
              </a:buClr>
              <a:buSzPts val="2170"/>
              <a:buNone/>
            </a:pPr>
            <a:r>
              <a:rPr lang="en-US" sz="2200" b="1"/>
              <a:t>Dictionary: </a:t>
            </a:r>
            <a:r>
              <a:rPr lang="en-US" sz="2200"/>
              <a:t>Words alone do not provide adequate information</a:t>
            </a:r>
            <a:endParaRPr sz="2200"/>
          </a:p>
          <a:p>
            <a:pPr marL="0" lvl="0" indent="0" algn="l" rtl="0">
              <a:lnSpc>
                <a:spcPct val="70000"/>
              </a:lnSpc>
              <a:spcBef>
                <a:spcPts val="0"/>
              </a:spcBef>
              <a:spcAft>
                <a:spcPts val="0"/>
              </a:spcAft>
              <a:buClr>
                <a:schemeClr val="dk1"/>
              </a:buClr>
              <a:buSzPts val="2170"/>
              <a:buNone/>
            </a:pPr>
            <a:r>
              <a:rPr lang="en-US" sz="2200"/>
              <a:t>	</a:t>
            </a:r>
            <a:endParaRPr sz="2200"/>
          </a:p>
          <a:p>
            <a:pPr marL="0" lvl="0" indent="457200" algn="l" rtl="0">
              <a:lnSpc>
                <a:spcPct val="70000"/>
              </a:lnSpc>
              <a:spcBef>
                <a:spcPts val="0"/>
              </a:spcBef>
              <a:spcAft>
                <a:spcPts val="0"/>
              </a:spcAft>
              <a:buClr>
                <a:schemeClr val="dk1"/>
              </a:buClr>
              <a:buSzPts val="2170"/>
              <a:buNone/>
            </a:pPr>
            <a:r>
              <a:rPr lang="en-US" sz="2200" b="1"/>
              <a:t>Meaning: ‘</a:t>
            </a:r>
            <a:r>
              <a:rPr lang="en-US" sz="2200"/>
              <a:t>Apple’</a:t>
            </a:r>
            <a:r>
              <a:rPr lang="en-US" sz="2200" b="1"/>
              <a:t> </a:t>
            </a:r>
            <a:r>
              <a:rPr lang="en-US" sz="2200"/>
              <a:t>is different from</a:t>
            </a:r>
            <a:r>
              <a:rPr lang="en-US" sz="2200" b="1"/>
              <a:t> ‘</a:t>
            </a:r>
            <a:r>
              <a:rPr lang="en-US" sz="2200"/>
              <a:t>Apple’</a:t>
            </a:r>
            <a:endParaRPr sz="2200"/>
          </a:p>
          <a:p>
            <a:pPr marL="0" lvl="0" indent="457200" algn="l" rtl="0">
              <a:lnSpc>
                <a:spcPct val="70000"/>
              </a:lnSpc>
              <a:spcBef>
                <a:spcPts val="0"/>
              </a:spcBef>
              <a:spcAft>
                <a:spcPts val="0"/>
              </a:spcAft>
              <a:buClr>
                <a:schemeClr val="dk1"/>
              </a:buClr>
              <a:buSzPts val="2170"/>
              <a:buNone/>
            </a:pPr>
            <a:endParaRPr sz="2200" b="1"/>
          </a:p>
          <a:p>
            <a:pPr marL="0" lvl="0" indent="457200" algn="l" rtl="0">
              <a:lnSpc>
                <a:spcPct val="70000"/>
              </a:lnSpc>
              <a:spcBef>
                <a:spcPts val="0"/>
              </a:spcBef>
              <a:spcAft>
                <a:spcPts val="0"/>
              </a:spcAft>
              <a:buClr>
                <a:schemeClr val="dk1"/>
              </a:buClr>
              <a:buSzPts val="2170"/>
              <a:buNone/>
            </a:pPr>
            <a:r>
              <a:rPr lang="en-US" sz="2200" b="1"/>
              <a:t>Context: ‘</a:t>
            </a:r>
            <a:r>
              <a:rPr lang="en-US" sz="2200"/>
              <a:t>Recommend’ is one of common words used in NEGATIVE reviews</a:t>
            </a:r>
            <a:endParaRPr sz="2200"/>
          </a:p>
          <a:p>
            <a:pPr marL="0" lvl="0" indent="457200" algn="l" rtl="0">
              <a:lnSpc>
                <a:spcPct val="70000"/>
              </a:lnSpc>
              <a:spcBef>
                <a:spcPts val="0"/>
              </a:spcBef>
              <a:spcAft>
                <a:spcPts val="0"/>
              </a:spcAft>
              <a:buClr>
                <a:schemeClr val="dk1"/>
              </a:buClr>
              <a:buSzPts val="2170"/>
              <a:buNone/>
            </a:pPr>
            <a:endParaRPr sz="2200"/>
          </a:p>
          <a:p>
            <a:pPr marL="0" lvl="0" indent="457200" algn="l" rtl="0">
              <a:lnSpc>
                <a:spcPct val="70000"/>
              </a:lnSpc>
              <a:spcBef>
                <a:spcPts val="0"/>
              </a:spcBef>
              <a:spcAft>
                <a:spcPts val="0"/>
              </a:spcAft>
              <a:buClr>
                <a:schemeClr val="dk1"/>
              </a:buClr>
              <a:buSzPts val="2170"/>
              <a:buNone/>
            </a:pPr>
            <a:r>
              <a:rPr lang="en-US" sz="2200" b="1"/>
              <a:t>More than words: </a:t>
            </a:r>
            <a:r>
              <a:rPr lang="en-US" sz="2200"/>
              <a:t>Emoji  一  :-)      :&gt;)      XD     ( ﾟ∀ ﾟ)</a:t>
            </a:r>
            <a:endParaRPr sz="2200"/>
          </a:p>
          <a:p>
            <a:pPr marL="0" lvl="0" indent="457200" algn="l" rtl="0">
              <a:lnSpc>
                <a:spcPct val="70000"/>
              </a:lnSpc>
              <a:spcBef>
                <a:spcPts val="0"/>
              </a:spcBef>
              <a:spcAft>
                <a:spcPts val="0"/>
              </a:spcAft>
              <a:buClr>
                <a:schemeClr val="dk1"/>
              </a:buClr>
              <a:buSzPts val="2170"/>
              <a:buNone/>
            </a:pPr>
            <a:endParaRPr sz="2200"/>
          </a:p>
          <a:p>
            <a:pPr marL="0" lvl="0" indent="0" algn="l" rtl="0">
              <a:lnSpc>
                <a:spcPct val="70000"/>
              </a:lnSpc>
              <a:spcBef>
                <a:spcPts val="0"/>
              </a:spcBef>
              <a:spcAft>
                <a:spcPts val="0"/>
              </a:spcAft>
              <a:buClr>
                <a:schemeClr val="dk1"/>
              </a:buClr>
              <a:buSzPts val="2170"/>
              <a:buNone/>
            </a:pPr>
            <a:endParaRPr sz="2200"/>
          </a:p>
          <a:p>
            <a:pPr marL="0" lvl="0" indent="0" algn="l" rtl="0">
              <a:lnSpc>
                <a:spcPct val="70000"/>
              </a:lnSpc>
              <a:spcBef>
                <a:spcPts val="0"/>
              </a:spcBef>
              <a:spcAft>
                <a:spcPts val="0"/>
              </a:spcAft>
              <a:buClr>
                <a:schemeClr val="dk1"/>
              </a:buClr>
              <a:buSzPts val="2170"/>
              <a:buNone/>
            </a:pPr>
            <a:r>
              <a:rPr lang="en-US" sz="2200"/>
              <a:t>	</a:t>
            </a:r>
            <a:endParaRPr sz="2200"/>
          </a:p>
        </p:txBody>
      </p:sp>
      <p:grpSp>
        <p:nvGrpSpPr>
          <p:cNvPr id="312" name="Google Shape;312;p38"/>
          <p:cNvGrpSpPr/>
          <p:nvPr/>
        </p:nvGrpSpPr>
        <p:grpSpPr>
          <a:xfrm>
            <a:off x="8662450" y="2531923"/>
            <a:ext cx="2838374" cy="1275052"/>
            <a:chOff x="6272825" y="639123"/>
            <a:chExt cx="2838374" cy="1275052"/>
          </a:xfrm>
        </p:grpSpPr>
        <p:pic>
          <p:nvPicPr>
            <p:cNvPr id="313" name="Google Shape;313;p38"/>
            <p:cNvPicPr preferRelativeResize="0"/>
            <p:nvPr/>
          </p:nvPicPr>
          <p:blipFill rotWithShape="1">
            <a:blip r:embed="rId3">
              <a:alphaModFix/>
            </a:blip>
            <a:srcRect l="10546" r="12191" b="4461"/>
            <a:stretch/>
          </p:blipFill>
          <p:spPr>
            <a:xfrm>
              <a:off x="6272825" y="687900"/>
              <a:ext cx="1243574" cy="1226275"/>
            </a:xfrm>
            <a:prstGeom prst="rect">
              <a:avLst/>
            </a:prstGeom>
            <a:noFill/>
            <a:ln>
              <a:noFill/>
            </a:ln>
          </p:spPr>
        </p:pic>
        <p:pic>
          <p:nvPicPr>
            <p:cNvPr id="314" name="Google Shape;314;p38"/>
            <p:cNvPicPr preferRelativeResize="0"/>
            <p:nvPr/>
          </p:nvPicPr>
          <p:blipFill>
            <a:blip r:embed="rId4">
              <a:alphaModFix/>
            </a:blip>
            <a:stretch>
              <a:fillRect/>
            </a:stretch>
          </p:blipFill>
          <p:spPr>
            <a:xfrm>
              <a:off x="8162575" y="639123"/>
              <a:ext cx="948624" cy="1125676"/>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a:spLocks noGrp="1"/>
          </p:cNvSpPr>
          <p:nvPr>
            <p:ph type="title" idx="4294967295"/>
          </p:nvPr>
        </p:nvSpPr>
        <p:spPr>
          <a:xfrm>
            <a:off x="0" y="313210"/>
            <a:ext cx="12192000" cy="527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i="1"/>
              <a:t>For the Future</a:t>
            </a:r>
            <a:endParaRPr sz="3600" i="1"/>
          </a:p>
        </p:txBody>
      </p:sp>
      <p:sp>
        <p:nvSpPr>
          <p:cNvPr id="321" name="Google Shape;321;p39"/>
          <p:cNvSpPr txBox="1">
            <a:spLocks noGrp="1"/>
          </p:cNvSpPr>
          <p:nvPr>
            <p:ph type="body" idx="4294967295"/>
          </p:nvPr>
        </p:nvSpPr>
        <p:spPr>
          <a:xfrm>
            <a:off x="357600" y="1134675"/>
            <a:ext cx="10234200" cy="3379500"/>
          </a:xfrm>
          <a:prstGeom prst="rect">
            <a:avLst/>
          </a:prstGeom>
          <a:noFill/>
          <a:ln>
            <a:noFill/>
          </a:ln>
        </p:spPr>
        <p:txBody>
          <a:bodyPr spcFirstLastPara="1" wrap="square" lIns="91425" tIns="45700" rIns="91425" bIns="45700" anchor="t" anchorCtr="0">
            <a:noAutofit/>
          </a:bodyPr>
          <a:lstStyle/>
          <a:p>
            <a:pPr marL="0" lvl="0" indent="0" algn="ctr" rtl="0">
              <a:lnSpc>
                <a:spcPct val="70000"/>
              </a:lnSpc>
              <a:spcBef>
                <a:spcPts val="0"/>
              </a:spcBef>
              <a:spcAft>
                <a:spcPts val="0"/>
              </a:spcAft>
              <a:buClr>
                <a:schemeClr val="dk1"/>
              </a:buClr>
              <a:buSzPts val="2170"/>
              <a:buNone/>
            </a:pPr>
            <a:r>
              <a:rPr lang="en-US" sz="2000" b="1"/>
              <a:t>Customers &amp; Owners</a:t>
            </a:r>
            <a:endParaRPr sz="2000" b="1"/>
          </a:p>
          <a:p>
            <a:pPr marL="0" lvl="0" indent="0" algn="l" rtl="0">
              <a:lnSpc>
                <a:spcPct val="70000"/>
              </a:lnSpc>
              <a:spcBef>
                <a:spcPts val="0"/>
              </a:spcBef>
              <a:spcAft>
                <a:spcPts val="0"/>
              </a:spcAft>
              <a:buClr>
                <a:schemeClr val="dk1"/>
              </a:buClr>
              <a:buSzPts val="2170"/>
              <a:buNone/>
            </a:pPr>
            <a:endParaRPr sz="2000" b="1"/>
          </a:p>
          <a:p>
            <a:pPr marL="0" lvl="0" indent="0" algn="l" rtl="0">
              <a:lnSpc>
                <a:spcPct val="70000"/>
              </a:lnSpc>
              <a:spcBef>
                <a:spcPts val="0"/>
              </a:spcBef>
              <a:spcAft>
                <a:spcPts val="0"/>
              </a:spcAft>
              <a:buClr>
                <a:schemeClr val="dk1"/>
              </a:buClr>
              <a:buSzPts val="2170"/>
              <a:buNone/>
            </a:pPr>
            <a:endParaRPr sz="1200" b="1"/>
          </a:p>
          <a:p>
            <a:pPr marL="0" lvl="0" indent="0" algn="l" rtl="0">
              <a:lnSpc>
                <a:spcPct val="70000"/>
              </a:lnSpc>
              <a:spcBef>
                <a:spcPts val="0"/>
              </a:spcBef>
              <a:spcAft>
                <a:spcPts val="0"/>
              </a:spcAft>
              <a:buClr>
                <a:schemeClr val="dk1"/>
              </a:buClr>
              <a:buSzPts val="2170"/>
              <a:buNone/>
            </a:pPr>
            <a:r>
              <a:rPr lang="en-US" sz="2000" b="1"/>
              <a:t>Streamline </a:t>
            </a:r>
            <a:r>
              <a:rPr lang="en-US" sz="2000"/>
              <a:t>searching process</a:t>
            </a:r>
            <a:r>
              <a:rPr lang="en-US" sz="2000" b="1"/>
              <a:t> </a:t>
            </a:r>
            <a:endParaRPr sz="2000"/>
          </a:p>
          <a:p>
            <a:pPr marL="0" lvl="0" indent="0" algn="l" rtl="0">
              <a:lnSpc>
                <a:spcPct val="70000"/>
              </a:lnSpc>
              <a:spcBef>
                <a:spcPts val="0"/>
              </a:spcBef>
              <a:spcAft>
                <a:spcPts val="0"/>
              </a:spcAft>
              <a:buClr>
                <a:schemeClr val="dk1"/>
              </a:buClr>
              <a:buSzPts val="2170"/>
              <a:buNone/>
            </a:pPr>
            <a:endParaRPr sz="2000"/>
          </a:p>
          <a:p>
            <a:pPr marL="0" lvl="0" indent="0" algn="l" rtl="0">
              <a:lnSpc>
                <a:spcPct val="70000"/>
              </a:lnSpc>
              <a:spcBef>
                <a:spcPts val="0"/>
              </a:spcBef>
              <a:spcAft>
                <a:spcPts val="0"/>
              </a:spcAft>
              <a:buClr>
                <a:schemeClr val="dk1"/>
              </a:buClr>
              <a:buSzPts val="2170"/>
              <a:buNone/>
            </a:pPr>
            <a:endParaRPr sz="2000"/>
          </a:p>
          <a:p>
            <a:pPr marL="0" lvl="0" indent="0" algn="l" rtl="0">
              <a:lnSpc>
                <a:spcPct val="70000"/>
              </a:lnSpc>
              <a:spcBef>
                <a:spcPts val="0"/>
              </a:spcBef>
              <a:spcAft>
                <a:spcPts val="0"/>
              </a:spcAft>
              <a:buClr>
                <a:schemeClr val="dk1"/>
              </a:buClr>
              <a:buSzPts val="2170"/>
              <a:buNone/>
            </a:pPr>
            <a:r>
              <a:rPr lang="en-US" sz="2000" b="1"/>
              <a:t>Sentiment analysis</a:t>
            </a:r>
            <a:r>
              <a:rPr lang="en-US" sz="2000"/>
              <a:t> to uncover true customers’ demand</a:t>
            </a:r>
            <a:endParaRPr sz="2000"/>
          </a:p>
          <a:p>
            <a:pPr marL="0" lvl="0" indent="0" algn="l" rtl="0">
              <a:lnSpc>
                <a:spcPct val="70000"/>
              </a:lnSpc>
              <a:spcBef>
                <a:spcPts val="0"/>
              </a:spcBef>
              <a:spcAft>
                <a:spcPts val="0"/>
              </a:spcAft>
              <a:buClr>
                <a:schemeClr val="dk1"/>
              </a:buClr>
              <a:buSzPts val="2170"/>
              <a:buNone/>
            </a:pPr>
            <a:endParaRPr sz="2000"/>
          </a:p>
          <a:p>
            <a:pPr marL="0" lvl="0" indent="0" algn="l" rtl="0">
              <a:lnSpc>
                <a:spcPct val="70000"/>
              </a:lnSpc>
              <a:spcBef>
                <a:spcPts val="0"/>
              </a:spcBef>
              <a:spcAft>
                <a:spcPts val="0"/>
              </a:spcAft>
              <a:buClr>
                <a:schemeClr val="dk1"/>
              </a:buClr>
              <a:buSzPts val="2170"/>
              <a:buNone/>
            </a:pPr>
            <a:endParaRPr sz="2000" b="1"/>
          </a:p>
          <a:p>
            <a:pPr marL="0" lvl="0" indent="0" algn="l" rtl="0">
              <a:lnSpc>
                <a:spcPct val="70000"/>
              </a:lnSpc>
              <a:spcBef>
                <a:spcPts val="0"/>
              </a:spcBef>
              <a:spcAft>
                <a:spcPts val="0"/>
              </a:spcAft>
              <a:buClr>
                <a:schemeClr val="dk1"/>
              </a:buClr>
              <a:buSzPts val="2170"/>
              <a:buNone/>
            </a:pPr>
            <a:r>
              <a:rPr lang="en-US" sz="2000" b="1"/>
              <a:t>ANOVA and hypothesis test</a:t>
            </a:r>
            <a:r>
              <a:rPr lang="en-US" sz="2000"/>
              <a:t> to find connections among topics</a:t>
            </a:r>
            <a:endParaRPr sz="2000"/>
          </a:p>
          <a:p>
            <a:pPr marL="0" lvl="0" indent="0" algn="l" rtl="0">
              <a:lnSpc>
                <a:spcPct val="70000"/>
              </a:lnSpc>
              <a:spcBef>
                <a:spcPts val="0"/>
              </a:spcBef>
              <a:spcAft>
                <a:spcPts val="0"/>
              </a:spcAft>
              <a:buClr>
                <a:schemeClr val="dk1"/>
              </a:buClr>
              <a:buSzPts val="2170"/>
              <a:buNone/>
            </a:pPr>
            <a:endParaRPr sz="2000"/>
          </a:p>
          <a:p>
            <a:pPr marL="0" lvl="0" indent="0" algn="l" rtl="0">
              <a:lnSpc>
                <a:spcPct val="70000"/>
              </a:lnSpc>
              <a:spcBef>
                <a:spcPts val="0"/>
              </a:spcBef>
              <a:spcAft>
                <a:spcPts val="0"/>
              </a:spcAft>
              <a:buClr>
                <a:schemeClr val="dk1"/>
              </a:buClr>
              <a:buSzPts val="2170"/>
              <a:buNone/>
            </a:pPr>
            <a:endParaRPr sz="2000"/>
          </a:p>
          <a:p>
            <a:pPr marL="0" lvl="0" indent="0" algn="l" rtl="0">
              <a:lnSpc>
                <a:spcPct val="70000"/>
              </a:lnSpc>
              <a:spcBef>
                <a:spcPts val="0"/>
              </a:spcBef>
              <a:spcAft>
                <a:spcPts val="0"/>
              </a:spcAft>
              <a:buClr>
                <a:schemeClr val="dk1"/>
              </a:buClr>
              <a:buSzPts val="2170"/>
              <a:buNone/>
            </a:pPr>
            <a:r>
              <a:rPr lang="en-US" sz="2000" b="1"/>
              <a:t>Prediction for price</a:t>
            </a:r>
            <a:r>
              <a:rPr lang="en-US" sz="2000"/>
              <a:t> based on topics as predictors</a:t>
            </a:r>
            <a:endParaRPr sz="2000"/>
          </a:p>
          <a:p>
            <a:pPr marL="0" lvl="0" indent="0" algn="l" rtl="0">
              <a:lnSpc>
                <a:spcPct val="70000"/>
              </a:lnSpc>
              <a:spcBef>
                <a:spcPts val="0"/>
              </a:spcBef>
              <a:spcAft>
                <a:spcPts val="0"/>
              </a:spcAft>
              <a:buClr>
                <a:schemeClr val="dk1"/>
              </a:buClr>
              <a:buSzPts val="2170"/>
              <a:buNone/>
            </a:pPr>
            <a:endParaRPr sz="2000" b="1"/>
          </a:p>
          <a:p>
            <a:pPr marL="0" lvl="0" indent="0" algn="l" rtl="0">
              <a:lnSpc>
                <a:spcPct val="70000"/>
              </a:lnSpc>
              <a:spcBef>
                <a:spcPts val="0"/>
              </a:spcBef>
              <a:spcAft>
                <a:spcPts val="0"/>
              </a:spcAft>
              <a:buClr>
                <a:schemeClr val="dk1"/>
              </a:buClr>
              <a:buSzPts val="2170"/>
              <a:buNone/>
            </a:pPr>
            <a:endParaRPr sz="2000"/>
          </a:p>
          <a:p>
            <a:pPr marL="0" lvl="0" indent="0" algn="l" rtl="0">
              <a:lnSpc>
                <a:spcPct val="70000"/>
              </a:lnSpc>
              <a:spcBef>
                <a:spcPts val="0"/>
              </a:spcBef>
              <a:spcAft>
                <a:spcPts val="0"/>
              </a:spcAft>
              <a:buClr>
                <a:schemeClr val="dk1"/>
              </a:buClr>
              <a:buSzPts val="2170"/>
              <a:buNone/>
            </a:pPr>
            <a:endParaRPr sz="2000"/>
          </a:p>
          <a:p>
            <a:pPr marL="0" lvl="0" indent="0" algn="l" rtl="0">
              <a:lnSpc>
                <a:spcPct val="70000"/>
              </a:lnSpc>
              <a:spcBef>
                <a:spcPts val="0"/>
              </a:spcBef>
              <a:spcAft>
                <a:spcPts val="0"/>
              </a:spcAft>
              <a:buClr>
                <a:schemeClr val="dk1"/>
              </a:buClr>
              <a:buSzPts val="2170"/>
              <a:buNone/>
            </a:pPr>
            <a:endParaRPr sz="2000"/>
          </a:p>
          <a:p>
            <a:pPr marL="0" lvl="0" indent="0" algn="l" rtl="0">
              <a:lnSpc>
                <a:spcPct val="70000"/>
              </a:lnSpc>
              <a:spcBef>
                <a:spcPts val="0"/>
              </a:spcBef>
              <a:spcAft>
                <a:spcPts val="0"/>
              </a:spcAft>
              <a:buClr>
                <a:schemeClr val="dk1"/>
              </a:buClr>
              <a:buSzPts val="2170"/>
              <a:buNone/>
            </a:pPr>
            <a:endParaRPr sz="2000"/>
          </a:p>
          <a:p>
            <a:pPr marL="0" lvl="0" indent="0" algn="l" rtl="0">
              <a:lnSpc>
                <a:spcPct val="70000"/>
              </a:lnSpc>
              <a:spcBef>
                <a:spcPts val="0"/>
              </a:spcBef>
              <a:spcAft>
                <a:spcPts val="0"/>
              </a:spcAft>
              <a:buClr>
                <a:schemeClr val="dk1"/>
              </a:buClr>
              <a:buSzPts val="2170"/>
              <a:buNone/>
            </a:pPr>
            <a:endParaRPr sz="2000"/>
          </a:p>
        </p:txBody>
      </p:sp>
      <p:sp>
        <p:nvSpPr>
          <p:cNvPr id="322" name="Google Shape;322;p39"/>
          <p:cNvSpPr txBox="1">
            <a:spLocks noGrp="1"/>
          </p:cNvSpPr>
          <p:nvPr>
            <p:ph type="body" idx="4294967295"/>
          </p:nvPr>
        </p:nvSpPr>
        <p:spPr>
          <a:xfrm>
            <a:off x="357600" y="4224550"/>
            <a:ext cx="9792300" cy="1508700"/>
          </a:xfrm>
          <a:prstGeom prst="rect">
            <a:avLst/>
          </a:prstGeom>
          <a:noFill/>
          <a:ln>
            <a:noFill/>
          </a:ln>
        </p:spPr>
        <p:txBody>
          <a:bodyPr spcFirstLastPara="1" wrap="square" lIns="91425" tIns="45700" rIns="91425" bIns="45700" anchor="t" anchorCtr="0">
            <a:noAutofit/>
          </a:bodyPr>
          <a:lstStyle/>
          <a:p>
            <a:pPr marL="0" lvl="0" indent="0" algn="ctr" rtl="0">
              <a:lnSpc>
                <a:spcPct val="70000"/>
              </a:lnSpc>
              <a:spcBef>
                <a:spcPts val="0"/>
              </a:spcBef>
              <a:spcAft>
                <a:spcPts val="0"/>
              </a:spcAft>
              <a:buClr>
                <a:schemeClr val="dk1"/>
              </a:buClr>
              <a:buSzPts val="2170"/>
              <a:buNone/>
            </a:pPr>
            <a:r>
              <a:rPr lang="en-US" sz="2000" b="1"/>
              <a:t>US</a:t>
            </a:r>
            <a:endParaRPr sz="2000" b="1"/>
          </a:p>
          <a:p>
            <a:pPr marL="0" lvl="0" indent="0" algn="l" rtl="0">
              <a:lnSpc>
                <a:spcPct val="70000"/>
              </a:lnSpc>
              <a:spcBef>
                <a:spcPts val="0"/>
              </a:spcBef>
              <a:spcAft>
                <a:spcPts val="0"/>
              </a:spcAft>
              <a:buClr>
                <a:schemeClr val="dk1"/>
              </a:buClr>
              <a:buSzPts val="2170"/>
              <a:buNone/>
            </a:pPr>
            <a:endParaRPr sz="2000" b="1"/>
          </a:p>
          <a:p>
            <a:pPr marL="0" lvl="0" indent="0" algn="l" rtl="0">
              <a:lnSpc>
                <a:spcPct val="70000"/>
              </a:lnSpc>
              <a:spcBef>
                <a:spcPts val="0"/>
              </a:spcBef>
              <a:spcAft>
                <a:spcPts val="0"/>
              </a:spcAft>
              <a:buClr>
                <a:schemeClr val="dk1"/>
              </a:buClr>
              <a:buSzPts val="2170"/>
              <a:buNone/>
            </a:pPr>
            <a:endParaRPr sz="1200"/>
          </a:p>
          <a:p>
            <a:pPr marL="0" lvl="0" indent="0" algn="l" rtl="0">
              <a:lnSpc>
                <a:spcPct val="70000"/>
              </a:lnSpc>
              <a:spcBef>
                <a:spcPts val="0"/>
              </a:spcBef>
              <a:spcAft>
                <a:spcPts val="0"/>
              </a:spcAft>
              <a:buClr>
                <a:schemeClr val="dk1"/>
              </a:buClr>
              <a:buSzPts val="2170"/>
              <a:buNone/>
            </a:pPr>
            <a:r>
              <a:rPr lang="en-US" sz="2000" b="1"/>
              <a:t>Data mining </a:t>
            </a:r>
            <a:r>
              <a:rPr lang="en-US" sz="2000"/>
              <a:t>is a subject of art &amp; science</a:t>
            </a:r>
            <a:endParaRPr sz="2000"/>
          </a:p>
          <a:p>
            <a:pPr marL="0" lvl="0" indent="0" algn="l" rtl="0">
              <a:lnSpc>
                <a:spcPct val="70000"/>
              </a:lnSpc>
              <a:spcBef>
                <a:spcPts val="0"/>
              </a:spcBef>
              <a:spcAft>
                <a:spcPts val="0"/>
              </a:spcAft>
              <a:buClr>
                <a:schemeClr val="dk1"/>
              </a:buClr>
              <a:buSzPts val="2170"/>
              <a:buNone/>
            </a:pPr>
            <a:endParaRPr sz="2000" b="1"/>
          </a:p>
          <a:p>
            <a:pPr marL="0" lvl="0" indent="0" algn="l" rtl="0">
              <a:lnSpc>
                <a:spcPct val="70000"/>
              </a:lnSpc>
              <a:spcBef>
                <a:spcPts val="0"/>
              </a:spcBef>
              <a:spcAft>
                <a:spcPts val="0"/>
              </a:spcAft>
              <a:buClr>
                <a:schemeClr val="dk1"/>
              </a:buClr>
              <a:buSzPts val="2170"/>
              <a:buNone/>
            </a:pPr>
            <a:r>
              <a:rPr lang="en-US" sz="2000" b="1"/>
              <a:t>Human analysis</a:t>
            </a:r>
            <a:r>
              <a:rPr lang="en-US" sz="2000"/>
              <a:t> still necessary </a:t>
            </a:r>
            <a:endParaRPr sz="2000"/>
          </a:p>
          <a:p>
            <a:pPr marL="0" lvl="0" indent="0" algn="l" rtl="0">
              <a:lnSpc>
                <a:spcPct val="70000"/>
              </a:lnSpc>
              <a:spcBef>
                <a:spcPts val="0"/>
              </a:spcBef>
              <a:spcAft>
                <a:spcPts val="0"/>
              </a:spcAft>
              <a:buClr>
                <a:schemeClr val="dk1"/>
              </a:buClr>
              <a:buSzPts val="2170"/>
              <a:buNone/>
            </a:pPr>
            <a:endParaRPr sz="2000"/>
          </a:p>
          <a:p>
            <a:pPr marL="0" lvl="0" indent="0" algn="l" rtl="0">
              <a:lnSpc>
                <a:spcPct val="70000"/>
              </a:lnSpc>
              <a:spcBef>
                <a:spcPts val="0"/>
              </a:spcBef>
              <a:spcAft>
                <a:spcPts val="0"/>
              </a:spcAft>
              <a:buClr>
                <a:schemeClr val="dk1"/>
              </a:buClr>
              <a:buSzPts val="2170"/>
              <a:buNone/>
            </a:pPr>
            <a:endParaRPr sz="2000"/>
          </a:p>
        </p:txBody>
      </p:sp>
      <p:pic>
        <p:nvPicPr>
          <p:cNvPr id="323" name="Google Shape;323;p39"/>
          <p:cNvPicPr preferRelativeResize="0"/>
          <p:nvPr/>
        </p:nvPicPr>
        <p:blipFill>
          <a:blip r:embed="rId3">
            <a:alphaModFix/>
          </a:blip>
          <a:stretch>
            <a:fillRect/>
          </a:stretch>
        </p:blipFill>
        <p:spPr>
          <a:xfrm>
            <a:off x="9923577" y="2749138"/>
            <a:ext cx="1924000" cy="1441200"/>
          </a:xfrm>
          <a:prstGeom prst="rect">
            <a:avLst/>
          </a:prstGeom>
          <a:noFill/>
          <a:ln>
            <a:noFill/>
          </a:ln>
        </p:spPr>
      </p:pic>
      <p:pic>
        <p:nvPicPr>
          <p:cNvPr id="324" name="Google Shape;324;p39"/>
          <p:cNvPicPr preferRelativeResize="0"/>
          <p:nvPr/>
        </p:nvPicPr>
        <p:blipFill>
          <a:blip r:embed="rId4">
            <a:alphaModFix/>
          </a:blip>
          <a:stretch>
            <a:fillRect/>
          </a:stretch>
        </p:blipFill>
        <p:spPr>
          <a:xfrm>
            <a:off x="6255776" y="4503750"/>
            <a:ext cx="5591796" cy="1229500"/>
          </a:xfrm>
          <a:prstGeom prst="rect">
            <a:avLst/>
          </a:prstGeom>
          <a:noFill/>
          <a:ln>
            <a:noFill/>
          </a:ln>
        </p:spPr>
      </p:pic>
      <p:pic>
        <p:nvPicPr>
          <p:cNvPr id="325" name="Google Shape;325;p39"/>
          <p:cNvPicPr preferRelativeResize="0"/>
          <p:nvPr/>
        </p:nvPicPr>
        <p:blipFill>
          <a:blip r:embed="rId5">
            <a:alphaModFix/>
          </a:blip>
          <a:stretch>
            <a:fillRect/>
          </a:stretch>
        </p:blipFill>
        <p:spPr>
          <a:xfrm>
            <a:off x="7731996" y="1134675"/>
            <a:ext cx="4191780" cy="1378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3095896" y="1709739"/>
            <a:ext cx="8251553" cy="17416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C5967"/>
              </a:buClr>
              <a:buSzPts val="5400"/>
              <a:buFont typeface="Trebuchet MS"/>
              <a:buNone/>
            </a:pPr>
            <a:r>
              <a:rPr lang="en-US"/>
              <a:t>THANK YOU!</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3095896" y="1709739"/>
            <a:ext cx="8251500" cy="1741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C5967"/>
              </a:buClr>
              <a:buSzPts val="5400"/>
              <a:buFont typeface="Trebuchet MS"/>
              <a:buNone/>
            </a:pPr>
            <a:r>
              <a:rPr lang="en-US"/>
              <a:t>APPENDIX</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42"/>
          <p:cNvPicPr preferRelativeResize="0"/>
          <p:nvPr/>
        </p:nvPicPr>
        <p:blipFill rotWithShape="1">
          <a:blip r:embed="rId3">
            <a:alphaModFix/>
          </a:blip>
          <a:srcRect b="2113"/>
          <a:stretch/>
        </p:blipFill>
        <p:spPr>
          <a:xfrm>
            <a:off x="976762" y="959975"/>
            <a:ext cx="10614610" cy="2719929"/>
          </a:xfrm>
          <a:prstGeom prst="rect">
            <a:avLst/>
          </a:prstGeom>
          <a:noFill/>
          <a:ln>
            <a:noFill/>
          </a:ln>
        </p:spPr>
      </p:pic>
      <p:pic>
        <p:nvPicPr>
          <p:cNvPr id="341" name="Google Shape;341;p42"/>
          <p:cNvPicPr preferRelativeResize="0"/>
          <p:nvPr/>
        </p:nvPicPr>
        <p:blipFill rotWithShape="1">
          <a:blip r:embed="rId4">
            <a:alphaModFix/>
          </a:blip>
          <a:srcRect/>
          <a:stretch/>
        </p:blipFill>
        <p:spPr>
          <a:xfrm>
            <a:off x="998926" y="4208016"/>
            <a:ext cx="10733199" cy="2530059"/>
          </a:xfrm>
          <a:prstGeom prst="rect">
            <a:avLst/>
          </a:prstGeom>
          <a:noFill/>
          <a:ln>
            <a:noFill/>
          </a:ln>
        </p:spPr>
      </p:pic>
      <p:sp>
        <p:nvSpPr>
          <p:cNvPr id="342" name="Google Shape;342;p42"/>
          <p:cNvSpPr txBox="1"/>
          <p:nvPr/>
        </p:nvSpPr>
        <p:spPr>
          <a:xfrm>
            <a:off x="240145" y="424050"/>
            <a:ext cx="1175731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Trebuchet MS"/>
              <a:buNone/>
            </a:pPr>
            <a:r>
              <a:rPr lang="en-US" sz="1200">
                <a:solidFill>
                  <a:schemeClr val="dk1"/>
                </a:solidFill>
                <a:latin typeface="Trebuchet MS"/>
                <a:ea typeface="Trebuchet MS"/>
                <a:cs typeface="Trebuchet MS"/>
                <a:sym typeface="Trebuchet MS"/>
              </a:rPr>
              <a:t>We notice that for each of the main areas as we get closer to the city center number of reviews increases greatly. </a:t>
            </a:r>
            <a:endParaRPr sz="120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1200"/>
              <a:buFont typeface="Trebuchet MS"/>
              <a:buNone/>
            </a:pPr>
            <a:r>
              <a:rPr lang="en-US" sz="1200">
                <a:solidFill>
                  <a:schemeClr val="dk1"/>
                </a:solidFill>
                <a:latin typeface="Trebuchet MS"/>
                <a:ea typeface="Trebuchet MS"/>
                <a:cs typeface="Trebuchet MS"/>
                <a:sym typeface="Trebuchet MS"/>
              </a:rPr>
              <a:t>Also, we notice that the number of reviews is </a:t>
            </a:r>
            <a:r>
              <a:rPr lang="en-US" sz="1200" b="1">
                <a:solidFill>
                  <a:schemeClr val="dk1"/>
                </a:solidFill>
                <a:latin typeface="Trebuchet MS"/>
                <a:ea typeface="Trebuchet MS"/>
                <a:cs typeface="Trebuchet MS"/>
                <a:sym typeface="Trebuchet MS"/>
              </a:rPr>
              <a:t>very concentrated in a few key zip codes</a:t>
            </a:r>
            <a:r>
              <a:rPr lang="en-US" sz="1200">
                <a:solidFill>
                  <a:schemeClr val="dk1"/>
                </a:solidFill>
                <a:latin typeface="Trebuchet MS"/>
                <a:ea typeface="Trebuchet MS"/>
                <a:cs typeface="Trebuchet MS"/>
                <a:sym typeface="Trebuchet MS"/>
              </a:rPr>
              <a:t> (especially in LA and NYC). </a:t>
            </a:r>
            <a:endParaRPr sz="1800">
              <a:solidFill>
                <a:schemeClr val="dk1"/>
              </a:solidFill>
              <a:latin typeface="Trebuchet MS"/>
              <a:ea typeface="Trebuchet MS"/>
              <a:cs typeface="Trebuchet MS"/>
              <a:sym typeface="Trebuchet MS"/>
            </a:endParaRPr>
          </a:p>
        </p:txBody>
      </p:sp>
      <p:sp>
        <p:nvSpPr>
          <p:cNvPr id="343" name="Google Shape;343;p42"/>
          <p:cNvSpPr txBox="1"/>
          <p:nvPr/>
        </p:nvSpPr>
        <p:spPr>
          <a:xfrm>
            <a:off x="240146" y="-15050"/>
            <a:ext cx="1186872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C5967"/>
              </a:buClr>
              <a:buSzPts val="2400"/>
              <a:buFont typeface="Trebuchet MS"/>
              <a:buNone/>
            </a:pPr>
            <a:r>
              <a:rPr lang="en-US" sz="2400" b="1" i="1">
                <a:solidFill>
                  <a:srgbClr val="FC5967"/>
                </a:solidFill>
                <a:latin typeface="Trebuchet MS"/>
                <a:ea typeface="Trebuchet MS"/>
                <a:cs typeface="Trebuchet MS"/>
                <a:sym typeface="Trebuchet MS"/>
              </a:rPr>
              <a:t>Reviews and Average Price by Zip Code</a:t>
            </a:r>
            <a:endParaRPr sz="1800" b="1" i="1">
              <a:solidFill>
                <a:srgbClr val="FC5967"/>
              </a:solidFill>
              <a:latin typeface="Trebuchet MS"/>
              <a:ea typeface="Trebuchet MS"/>
              <a:cs typeface="Trebuchet MS"/>
              <a:sym typeface="Trebuchet MS"/>
            </a:endParaRPr>
          </a:p>
        </p:txBody>
      </p:sp>
      <p:sp>
        <p:nvSpPr>
          <p:cNvPr id="344" name="Google Shape;344;p42"/>
          <p:cNvSpPr txBox="1"/>
          <p:nvPr/>
        </p:nvSpPr>
        <p:spPr>
          <a:xfrm>
            <a:off x="351555" y="3704042"/>
            <a:ext cx="1175731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Trebuchet MS"/>
              <a:buNone/>
            </a:pPr>
            <a:r>
              <a:rPr lang="en-US" sz="1200">
                <a:solidFill>
                  <a:schemeClr val="dk1"/>
                </a:solidFill>
                <a:latin typeface="Trebuchet MS"/>
                <a:ea typeface="Trebuchet MS"/>
                <a:cs typeface="Trebuchet MS"/>
                <a:sym typeface="Trebuchet MS"/>
              </a:rPr>
              <a:t>We notice some very dark spots in LA in Malibu, Boston (seaport areas) and some areas in NYC indicating very expensive listings. </a:t>
            </a:r>
            <a:endParaRPr/>
          </a:p>
          <a:p>
            <a:pPr marL="0" marR="0" lvl="0" indent="0" algn="l" rtl="0">
              <a:spcBef>
                <a:spcPts val="0"/>
              </a:spcBef>
              <a:spcAft>
                <a:spcPts val="0"/>
              </a:spcAft>
              <a:buClr>
                <a:schemeClr val="dk1"/>
              </a:buClr>
              <a:buSzPts val="1200"/>
              <a:buFont typeface="Trebuchet MS"/>
              <a:buNone/>
            </a:pPr>
            <a:r>
              <a:rPr lang="en-US" sz="1200">
                <a:solidFill>
                  <a:schemeClr val="dk1"/>
                </a:solidFill>
                <a:latin typeface="Trebuchet MS"/>
                <a:ea typeface="Trebuchet MS"/>
                <a:cs typeface="Trebuchet MS"/>
                <a:sym typeface="Trebuchet MS"/>
              </a:rPr>
              <a:t>We also notice again that moving away from the center of the city usually results in lower costs, especially in NYC and Chicago.</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3"/>
          <p:cNvSpPr txBox="1">
            <a:spLocks noGrp="1"/>
          </p:cNvSpPr>
          <p:nvPr>
            <p:ph type="title" idx="4294967295"/>
          </p:nvPr>
        </p:nvSpPr>
        <p:spPr>
          <a:xfrm>
            <a:off x="430306" y="786480"/>
            <a:ext cx="11483788"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r>
              <a:rPr lang="en-US" sz="1800" b="0">
                <a:solidFill>
                  <a:schemeClr val="dk1"/>
                </a:solidFill>
                <a:latin typeface="Trebuchet MS"/>
                <a:ea typeface="Trebuchet MS"/>
                <a:cs typeface="Trebuchet MS"/>
                <a:sym typeface="Trebuchet MS"/>
              </a:rPr>
              <a:t>Reviews by day indicate a cyclical pattern where the first 2 months and the last month have a huge drop off.</a:t>
            </a:r>
            <a:br>
              <a:rPr lang="en-US" sz="1800" b="0">
                <a:solidFill>
                  <a:schemeClr val="dk1"/>
                </a:solidFill>
                <a:latin typeface="Trebuchet MS"/>
                <a:ea typeface="Trebuchet MS"/>
                <a:cs typeface="Trebuchet MS"/>
                <a:sym typeface="Trebuchet MS"/>
              </a:rPr>
            </a:br>
            <a:r>
              <a:rPr lang="en-US" sz="1800" b="0">
                <a:solidFill>
                  <a:schemeClr val="dk1"/>
                </a:solidFill>
                <a:latin typeface="Trebuchet MS"/>
                <a:ea typeface="Trebuchet MS"/>
                <a:cs typeface="Trebuchet MS"/>
                <a:sym typeface="Trebuchet MS"/>
              </a:rPr>
              <a:t> </a:t>
            </a:r>
            <a:br>
              <a:rPr lang="en-US" sz="1800" b="0">
                <a:solidFill>
                  <a:schemeClr val="dk1"/>
                </a:solidFill>
                <a:latin typeface="Trebuchet MS"/>
                <a:ea typeface="Trebuchet MS"/>
                <a:cs typeface="Trebuchet MS"/>
                <a:sym typeface="Trebuchet MS"/>
              </a:rPr>
            </a:br>
            <a:r>
              <a:rPr lang="en-US" sz="1800" b="0">
                <a:solidFill>
                  <a:schemeClr val="dk1"/>
                </a:solidFill>
                <a:latin typeface="Trebuchet MS"/>
                <a:ea typeface="Trebuchet MS"/>
                <a:cs typeface="Trebuchet MS"/>
                <a:sym typeface="Trebuchet MS"/>
              </a:rPr>
              <a:t>We examine reviews by day and month to further investigate the cyclical nature of the number of reviews.</a:t>
            </a:r>
            <a:endParaRPr sz="1800" b="0">
              <a:solidFill>
                <a:schemeClr val="dk1"/>
              </a:solidFill>
              <a:latin typeface="Trebuchet MS"/>
              <a:ea typeface="Trebuchet MS"/>
              <a:cs typeface="Trebuchet MS"/>
              <a:sym typeface="Trebuchet MS"/>
            </a:endParaRPr>
          </a:p>
        </p:txBody>
      </p:sp>
      <p:pic>
        <p:nvPicPr>
          <p:cNvPr id="350" name="Google Shape;350;p43"/>
          <p:cNvPicPr preferRelativeResize="0"/>
          <p:nvPr/>
        </p:nvPicPr>
        <p:blipFill rotWithShape="1">
          <a:blip r:embed="rId3">
            <a:alphaModFix/>
          </a:blip>
          <a:srcRect l="798"/>
          <a:stretch/>
        </p:blipFill>
        <p:spPr>
          <a:xfrm>
            <a:off x="1157834" y="1999131"/>
            <a:ext cx="9876332" cy="4141694"/>
          </a:xfrm>
          <a:prstGeom prst="rect">
            <a:avLst/>
          </a:prstGeom>
          <a:noFill/>
          <a:ln>
            <a:noFill/>
          </a:ln>
        </p:spPr>
      </p:pic>
      <p:sp>
        <p:nvSpPr>
          <p:cNvPr id="351" name="Google Shape;351;p43"/>
          <p:cNvSpPr txBox="1"/>
          <p:nvPr/>
        </p:nvSpPr>
        <p:spPr>
          <a:xfrm>
            <a:off x="259976" y="161366"/>
            <a:ext cx="1107141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i="1">
                <a:solidFill>
                  <a:srgbClr val="FC5967"/>
                </a:solidFill>
                <a:latin typeface="Trebuchet MS"/>
                <a:ea typeface="Trebuchet MS"/>
                <a:cs typeface="Trebuchet MS"/>
                <a:sym typeface="Trebuchet MS"/>
              </a:rPr>
              <a:t>Reviews by Day</a:t>
            </a:r>
            <a:endParaRPr sz="3600" b="1" i="1">
              <a:solidFill>
                <a:srgbClr val="FC5967"/>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3095896" y="1709738"/>
            <a:ext cx="8251553"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C5967"/>
              </a:buClr>
              <a:buSzPts val="4860"/>
              <a:buFont typeface="Trebuchet MS"/>
              <a:buNone/>
            </a:pPr>
            <a:r>
              <a:rPr lang="en-US" sz="4860"/>
              <a:t>Introduction </a:t>
            </a:r>
            <a:br>
              <a:rPr lang="en-US" sz="4860"/>
            </a:br>
            <a:r>
              <a:rPr lang="en-US" sz="4860"/>
              <a:t>and </a:t>
            </a:r>
            <a:br>
              <a:rPr lang="en-US" sz="4860"/>
            </a:br>
            <a:r>
              <a:rPr lang="en-US" sz="4860"/>
              <a:t>Exploratory Data Analysis</a:t>
            </a:r>
            <a:endParaRPr sz="486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44"/>
          <p:cNvPicPr preferRelativeResize="0"/>
          <p:nvPr/>
        </p:nvPicPr>
        <p:blipFill rotWithShape="1">
          <a:blip r:embed="rId3">
            <a:alphaModFix/>
          </a:blip>
          <a:srcRect/>
          <a:stretch/>
        </p:blipFill>
        <p:spPr>
          <a:xfrm>
            <a:off x="2777303" y="899969"/>
            <a:ext cx="8100824" cy="5654266"/>
          </a:xfrm>
          <a:prstGeom prst="rect">
            <a:avLst/>
          </a:prstGeom>
          <a:noFill/>
          <a:ln>
            <a:noFill/>
          </a:ln>
        </p:spPr>
      </p:pic>
      <p:sp>
        <p:nvSpPr>
          <p:cNvPr id="357" name="Google Shape;357;p44"/>
          <p:cNvSpPr txBox="1"/>
          <p:nvPr/>
        </p:nvSpPr>
        <p:spPr>
          <a:xfrm>
            <a:off x="2492188" y="170331"/>
            <a:ext cx="88392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i="1">
                <a:solidFill>
                  <a:srgbClr val="FC5967"/>
                </a:solidFill>
                <a:latin typeface="Trebuchet MS"/>
                <a:ea typeface="Trebuchet MS"/>
                <a:cs typeface="Trebuchet MS"/>
                <a:sym typeface="Trebuchet MS"/>
              </a:rPr>
              <a:t>Reviews by Day – cont.</a:t>
            </a:r>
            <a:endParaRPr sz="3600" b="1" i="1">
              <a:solidFill>
                <a:srgbClr val="FC5967"/>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5"/>
          <p:cNvSpPr txBox="1">
            <a:spLocks noGrp="1"/>
          </p:cNvSpPr>
          <p:nvPr>
            <p:ph type="title"/>
          </p:nvPr>
        </p:nvSpPr>
        <p:spPr>
          <a:xfrm>
            <a:off x="2474259" y="439273"/>
            <a:ext cx="2730251" cy="614915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400"/>
              <a:buFont typeface="Arial"/>
              <a:buNone/>
            </a:pPr>
            <a:r>
              <a:rPr lang="en-US" sz="1800">
                <a:solidFill>
                  <a:schemeClr val="dk1"/>
                </a:solidFill>
                <a:latin typeface="Trebuchet MS"/>
                <a:ea typeface="Trebuchet MS"/>
                <a:cs typeface="Trebuchet MS"/>
                <a:sym typeface="Trebuchet MS"/>
              </a:rPr>
              <a:t>The cyclical nature seems to be largely contributed to the days of the week people submit reviews. </a:t>
            </a:r>
            <a:br>
              <a:rPr lang="en-US" sz="1800">
                <a:solidFill>
                  <a:schemeClr val="dk1"/>
                </a:solidFill>
                <a:latin typeface="Trebuchet MS"/>
                <a:ea typeface="Trebuchet MS"/>
                <a:cs typeface="Trebuchet MS"/>
                <a:sym typeface="Trebuchet MS"/>
              </a:rPr>
            </a:br>
            <a:br>
              <a:rPr lang="en-US" sz="1800">
                <a:solidFill>
                  <a:schemeClr val="dk1"/>
                </a:solidFill>
                <a:latin typeface="Trebuchet MS"/>
                <a:ea typeface="Trebuchet MS"/>
                <a:cs typeface="Trebuchet MS"/>
                <a:sym typeface="Trebuchet MS"/>
              </a:rPr>
            </a:br>
            <a:r>
              <a:rPr lang="en-US" sz="1800">
                <a:solidFill>
                  <a:schemeClr val="dk1"/>
                </a:solidFill>
                <a:latin typeface="Trebuchet MS"/>
                <a:ea typeface="Trebuchet MS"/>
                <a:cs typeface="Trebuchet MS"/>
                <a:sym typeface="Trebuchet MS"/>
              </a:rPr>
              <a:t>It makes sense that people stay at an AirBNB on the weekend, and will submit a review on the </a:t>
            </a:r>
            <a:r>
              <a:rPr lang="en-US" sz="1800" b="1">
                <a:solidFill>
                  <a:schemeClr val="dk1"/>
                </a:solidFill>
                <a:latin typeface="Trebuchet MS"/>
                <a:ea typeface="Trebuchet MS"/>
                <a:cs typeface="Trebuchet MS"/>
                <a:sym typeface="Trebuchet MS"/>
              </a:rPr>
              <a:t>Sunday or Monday</a:t>
            </a:r>
            <a:r>
              <a:rPr lang="en-US" sz="1800">
                <a:solidFill>
                  <a:schemeClr val="dk1"/>
                </a:solidFill>
                <a:latin typeface="Trebuchet MS"/>
                <a:ea typeface="Trebuchet MS"/>
                <a:cs typeface="Trebuchet MS"/>
                <a:sym typeface="Trebuchet MS"/>
              </a:rPr>
              <a:t> after finishing the trip.</a:t>
            </a:r>
            <a:br>
              <a:rPr lang="en-US" sz="1800">
                <a:solidFill>
                  <a:schemeClr val="dk1"/>
                </a:solidFill>
                <a:latin typeface="Trebuchet MS"/>
                <a:ea typeface="Trebuchet MS"/>
                <a:cs typeface="Trebuchet MS"/>
                <a:sym typeface="Trebuchet MS"/>
              </a:rPr>
            </a:br>
            <a:br>
              <a:rPr lang="en-US" sz="1800">
                <a:solidFill>
                  <a:schemeClr val="dk1"/>
                </a:solidFill>
                <a:latin typeface="Trebuchet MS"/>
                <a:ea typeface="Trebuchet MS"/>
                <a:cs typeface="Trebuchet MS"/>
                <a:sym typeface="Trebuchet MS"/>
              </a:rPr>
            </a:br>
            <a:r>
              <a:rPr lang="en-US" sz="1800">
                <a:solidFill>
                  <a:schemeClr val="dk1"/>
                </a:solidFill>
                <a:latin typeface="Trebuchet MS"/>
                <a:ea typeface="Trebuchet MS"/>
                <a:cs typeface="Trebuchet MS"/>
                <a:sym typeface="Trebuchet MS"/>
              </a:rPr>
              <a:t>Here, we filter on the date range Apr 1, 2016 – Mar 31, 2017 because of the drop in number of reviews in the first couple months and last month.</a:t>
            </a:r>
            <a:endParaRPr sz="1800">
              <a:solidFill>
                <a:schemeClr val="dk1"/>
              </a:solidFill>
              <a:latin typeface="Trebuchet MS"/>
              <a:ea typeface="Trebuchet MS"/>
              <a:cs typeface="Trebuchet MS"/>
              <a:sym typeface="Trebuchet MS"/>
            </a:endParaRPr>
          </a:p>
        </p:txBody>
      </p:sp>
      <p:pic>
        <p:nvPicPr>
          <p:cNvPr id="363" name="Google Shape;363;p45"/>
          <p:cNvPicPr preferRelativeResize="0"/>
          <p:nvPr/>
        </p:nvPicPr>
        <p:blipFill rotWithShape="1">
          <a:blip r:embed="rId3">
            <a:alphaModFix/>
          </a:blip>
          <a:srcRect/>
          <a:stretch/>
        </p:blipFill>
        <p:spPr>
          <a:xfrm>
            <a:off x="5204509" y="859987"/>
            <a:ext cx="6785515" cy="5710514"/>
          </a:xfrm>
          <a:prstGeom prst="rect">
            <a:avLst/>
          </a:prstGeom>
          <a:noFill/>
          <a:ln>
            <a:noFill/>
          </a:ln>
        </p:spPr>
      </p:pic>
      <p:sp>
        <p:nvSpPr>
          <p:cNvPr id="364" name="Google Shape;364;p45"/>
          <p:cNvSpPr txBox="1"/>
          <p:nvPr/>
        </p:nvSpPr>
        <p:spPr>
          <a:xfrm>
            <a:off x="2492188" y="134471"/>
            <a:ext cx="88392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i="1">
                <a:solidFill>
                  <a:srgbClr val="FC5967"/>
                </a:solidFill>
                <a:latin typeface="Trebuchet MS"/>
                <a:ea typeface="Trebuchet MS"/>
                <a:cs typeface="Trebuchet MS"/>
                <a:sym typeface="Trebuchet MS"/>
              </a:rPr>
              <a:t>Reviews by Day – cont.</a:t>
            </a:r>
            <a:endParaRPr sz="3600" b="1" i="1">
              <a:solidFill>
                <a:srgbClr val="FC5967"/>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idx="4294967295"/>
          </p:nvPr>
        </p:nvSpPr>
        <p:spPr>
          <a:xfrm>
            <a:off x="180060" y="36513"/>
            <a:ext cx="8583000" cy="860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200" i="1"/>
              <a:t>What Is the Plan?</a:t>
            </a:r>
            <a:endParaRPr sz="3200" i="1"/>
          </a:p>
        </p:txBody>
      </p:sp>
      <p:pic>
        <p:nvPicPr>
          <p:cNvPr id="131" name="Google Shape;131;p18"/>
          <p:cNvPicPr preferRelativeResize="0"/>
          <p:nvPr/>
        </p:nvPicPr>
        <p:blipFill rotWithShape="1">
          <a:blip r:embed="rId3">
            <a:alphaModFix/>
          </a:blip>
          <a:srcRect/>
          <a:stretch/>
        </p:blipFill>
        <p:spPr>
          <a:xfrm>
            <a:off x="160100" y="2434194"/>
            <a:ext cx="3369250" cy="3152282"/>
          </a:xfrm>
          <a:prstGeom prst="rect">
            <a:avLst/>
          </a:prstGeom>
          <a:noFill/>
          <a:ln>
            <a:noFill/>
          </a:ln>
        </p:spPr>
      </p:pic>
      <p:grpSp>
        <p:nvGrpSpPr>
          <p:cNvPr id="132" name="Google Shape;132;p18"/>
          <p:cNvGrpSpPr/>
          <p:nvPr/>
        </p:nvGrpSpPr>
        <p:grpSpPr>
          <a:xfrm>
            <a:off x="206364" y="1445147"/>
            <a:ext cx="3196905" cy="757494"/>
            <a:chOff x="206364" y="925187"/>
            <a:chExt cx="3196905" cy="757494"/>
          </a:xfrm>
        </p:grpSpPr>
        <p:sp>
          <p:nvSpPr>
            <p:cNvPr id="133" name="Google Shape;133;p18"/>
            <p:cNvSpPr/>
            <p:nvPr/>
          </p:nvSpPr>
          <p:spPr>
            <a:xfrm>
              <a:off x="206364" y="925187"/>
              <a:ext cx="3196905" cy="757494"/>
            </a:xfrm>
            <a:prstGeom prst="chevron">
              <a:avLst>
                <a:gd name="adj" fmla="val 50000"/>
              </a:avLst>
            </a:prstGeom>
            <a:solidFill>
              <a:srgbClr val="D8E2F3"/>
            </a:solidFill>
            <a:ln w="12700" cap="flat" cmpd="sng">
              <a:solidFill>
                <a:schemeClr val="accent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Trebuchet MS"/>
                <a:buNone/>
              </a:pPr>
              <a:endParaRPr sz="1800" b="0" i="0" u="none" strike="noStrike" cap="none">
                <a:solidFill>
                  <a:srgbClr val="D8E2F3"/>
                </a:solidFill>
                <a:latin typeface="Trebuchet MS"/>
                <a:ea typeface="Trebuchet MS"/>
                <a:cs typeface="Trebuchet MS"/>
                <a:sym typeface="Trebuchet MS"/>
              </a:endParaRPr>
            </a:p>
          </p:txBody>
        </p:sp>
        <p:sp>
          <p:nvSpPr>
            <p:cNvPr id="134" name="Google Shape;134;p18"/>
            <p:cNvSpPr txBox="1"/>
            <p:nvPr/>
          </p:nvSpPr>
          <p:spPr>
            <a:xfrm>
              <a:off x="912594" y="997501"/>
              <a:ext cx="2040133" cy="58473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0C0C"/>
                </a:buClr>
                <a:buSzPts val="1600"/>
                <a:buFont typeface="Trebuchet MS"/>
                <a:buNone/>
              </a:pPr>
              <a:r>
                <a:rPr lang="en-US" sz="1600" b="0" i="0" u="none" strike="noStrike" cap="none">
                  <a:solidFill>
                    <a:srgbClr val="0C0C0C"/>
                  </a:solidFill>
                  <a:latin typeface="Trebuchet MS"/>
                  <a:ea typeface="Trebuchet MS"/>
                  <a:cs typeface="Trebuchet MS"/>
                  <a:sym typeface="Trebuchet MS"/>
                </a:rPr>
                <a:t>Corpus of </a:t>
              </a:r>
              <a:r>
                <a:rPr lang="en-US" sz="1600">
                  <a:solidFill>
                    <a:srgbClr val="0C0C0C"/>
                  </a:solidFill>
                  <a:latin typeface="Trebuchet MS"/>
                  <a:ea typeface="Trebuchet MS"/>
                  <a:cs typeface="Trebuchet MS"/>
                  <a:sym typeface="Trebuchet MS"/>
                </a:rPr>
                <a:t>D</a:t>
              </a:r>
              <a:r>
                <a:rPr lang="en-US" sz="1600" b="0" i="0" u="none" strike="noStrike" cap="none">
                  <a:solidFill>
                    <a:srgbClr val="0C0C0C"/>
                  </a:solidFill>
                  <a:latin typeface="Trebuchet MS"/>
                  <a:ea typeface="Trebuchet MS"/>
                  <a:cs typeface="Trebuchet MS"/>
                  <a:sym typeface="Trebuchet MS"/>
                </a:rPr>
                <a:t>ocuments</a:t>
              </a:r>
              <a:endParaRPr sz="1600">
                <a:solidFill>
                  <a:schemeClr val="dk1"/>
                </a:solidFill>
                <a:latin typeface="Trebuchet MS"/>
                <a:ea typeface="Trebuchet MS"/>
                <a:cs typeface="Trebuchet MS"/>
                <a:sym typeface="Trebuchet MS"/>
              </a:endParaRPr>
            </a:p>
          </p:txBody>
        </p:sp>
        <p:sp>
          <p:nvSpPr>
            <p:cNvPr id="135" name="Google Shape;135;p18"/>
            <p:cNvSpPr/>
            <p:nvPr/>
          </p:nvSpPr>
          <p:spPr>
            <a:xfrm>
              <a:off x="519446" y="1308437"/>
              <a:ext cx="404631" cy="349873"/>
            </a:xfrm>
            <a:prstGeom prst="ellipse">
              <a:avLst/>
            </a:prstGeom>
            <a:gradFill>
              <a:gsLst>
                <a:gs pos="0">
                  <a:srgbClr val="FFC000"/>
                </a:gs>
                <a:gs pos="98000">
                  <a:srgbClr val="548135"/>
                </a:gs>
                <a:gs pos="100000">
                  <a:srgbClr val="54813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000"/>
                <a:buFont typeface="Trebuchet MS"/>
                <a:buNone/>
              </a:pPr>
              <a:r>
                <a:rPr lang="en-US" sz="2000" b="1" i="0" u="none" strike="noStrike" cap="none">
                  <a:solidFill>
                    <a:schemeClr val="lt1"/>
                  </a:solidFill>
                  <a:latin typeface="Trebuchet MS"/>
                  <a:ea typeface="Trebuchet MS"/>
                  <a:cs typeface="Trebuchet MS"/>
                  <a:sym typeface="Trebuchet MS"/>
                </a:rPr>
                <a:t>1</a:t>
              </a:r>
              <a:endParaRPr sz="1800">
                <a:solidFill>
                  <a:schemeClr val="dk1"/>
                </a:solidFill>
                <a:latin typeface="Trebuchet MS"/>
                <a:ea typeface="Trebuchet MS"/>
                <a:cs typeface="Trebuchet MS"/>
                <a:sym typeface="Trebuchet MS"/>
              </a:endParaRPr>
            </a:p>
          </p:txBody>
        </p:sp>
      </p:grpSp>
      <p:grpSp>
        <p:nvGrpSpPr>
          <p:cNvPr id="136" name="Google Shape;136;p18"/>
          <p:cNvGrpSpPr/>
          <p:nvPr/>
        </p:nvGrpSpPr>
        <p:grpSpPr>
          <a:xfrm>
            <a:off x="4448060" y="1447833"/>
            <a:ext cx="3369229" cy="755868"/>
            <a:chOff x="4102915" y="927873"/>
            <a:chExt cx="3369229" cy="755868"/>
          </a:xfrm>
        </p:grpSpPr>
        <p:sp>
          <p:nvSpPr>
            <p:cNvPr id="137" name="Google Shape;137;p18"/>
            <p:cNvSpPr/>
            <p:nvPr/>
          </p:nvSpPr>
          <p:spPr>
            <a:xfrm>
              <a:off x="4102915" y="927873"/>
              <a:ext cx="3369229" cy="755868"/>
            </a:xfrm>
            <a:prstGeom prst="chevron">
              <a:avLst>
                <a:gd name="adj" fmla="val 50000"/>
              </a:avLst>
            </a:prstGeom>
            <a:solidFill>
              <a:srgbClr val="D8E2F3"/>
            </a:solidFill>
            <a:ln w="12700" cap="flat" cmpd="sng">
              <a:solidFill>
                <a:schemeClr val="accent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Trebuchet MS"/>
                <a:buNone/>
              </a:pPr>
              <a:endParaRPr sz="1800" b="0" i="0" u="none" strike="noStrike" cap="none">
                <a:solidFill>
                  <a:srgbClr val="D8E2F3"/>
                </a:solidFill>
                <a:latin typeface="Trebuchet MS"/>
                <a:ea typeface="Trebuchet MS"/>
                <a:cs typeface="Trebuchet MS"/>
                <a:sym typeface="Trebuchet MS"/>
              </a:endParaRPr>
            </a:p>
          </p:txBody>
        </p:sp>
        <p:sp>
          <p:nvSpPr>
            <p:cNvPr id="138" name="Google Shape;138;p18"/>
            <p:cNvSpPr txBox="1"/>
            <p:nvPr/>
          </p:nvSpPr>
          <p:spPr>
            <a:xfrm>
              <a:off x="4193229" y="1000718"/>
              <a:ext cx="3175759" cy="58473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0C0C"/>
                </a:buClr>
                <a:buSzPts val="1600"/>
                <a:buFont typeface="Trebuchet MS"/>
                <a:buNone/>
              </a:pPr>
              <a:r>
                <a:rPr lang="en-US" sz="1600" b="0" i="0" u="none" strike="noStrike" cap="none">
                  <a:solidFill>
                    <a:srgbClr val="0C0C0C"/>
                  </a:solidFill>
                  <a:latin typeface="Trebuchet MS"/>
                  <a:ea typeface="Trebuchet MS"/>
                  <a:cs typeface="Trebuchet MS"/>
                  <a:sym typeface="Trebuchet MS"/>
                </a:rPr>
                <a:t>Create Topics from Reviews </a:t>
              </a:r>
              <a:endParaRPr sz="1600">
                <a:solidFill>
                  <a:schemeClr val="dk1"/>
                </a:solidFill>
                <a:latin typeface="Trebuchet MS"/>
                <a:ea typeface="Trebuchet MS"/>
                <a:cs typeface="Trebuchet MS"/>
                <a:sym typeface="Trebuchet MS"/>
              </a:endParaRPr>
            </a:p>
            <a:p>
              <a:pPr marL="0" marR="0" lvl="0" indent="0" algn="ctr" rtl="0">
                <a:spcBef>
                  <a:spcPts val="0"/>
                </a:spcBef>
                <a:spcAft>
                  <a:spcPts val="0"/>
                </a:spcAft>
                <a:buClr>
                  <a:srgbClr val="0C0C0C"/>
                </a:buClr>
                <a:buSzPts val="1600"/>
                <a:buFont typeface="Trebuchet MS"/>
                <a:buNone/>
              </a:pPr>
              <a:r>
                <a:rPr lang="en-US" sz="1600" b="0" i="0" u="none" strike="noStrike" cap="none">
                  <a:solidFill>
                    <a:srgbClr val="0C0C0C"/>
                  </a:solidFill>
                  <a:latin typeface="Trebuchet MS"/>
                  <a:ea typeface="Trebuchet MS"/>
                  <a:cs typeface="Trebuchet MS"/>
                  <a:sym typeface="Trebuchet MS"/>
                </a:rPr>
                <a:t>Using LSA and LDA</a:t>
              </a:r>
              <a:endParaRPr sz="1600">
                <a:solidFill>
                  <a:schemeClr val="dk1"/>
                </a:solidFill>
                <a:latin typeface="Trebuchet MS"/>
                <a:ea typeface="Trebuchet MS"/>
                <a:cs typeface="Trebuchet MS"/>
                <a:sym typeface="Trebuchet MS"/>
              </a:endParaRPr>
            </a:p>
          </p:txBody>
        </p:sp>
        <p:sp>
          <p:nvSpPr>
            <p:cNvPr id="139" name="Google Shape;139;p18"/>
            <p:cNvSpPr/>
            <p:nvPr/>
          </p:nvSpPr>
          <p:spPr>
            <a:xfrm>
              <a:off x="4411101" y="1331982"/>
              <a:ext cx="404631" cy="340479"/>
            </a:xfrm>
            <a:prstGeom prst="ellipse">
              <a:avLst/>
            </a:prstGeom>
            <a:gradFill>
              <a:gsLst>
                <a:gs pos="0">
                  <a:srgbClr val="FFC000"/>
                </a:gs>
                <a:gs pos="98000">
                  <a:srgbClr val="548135"/>
                </a:gs>
                <a:gs pos="100000">
                  <a:srgbClr val="54813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000"/>
                <a:buFont typeface="Trebuchet MS"/>
                <a:buNone/>
              </a:pPr>
              <a:r>
                <a:rPr lang="en-US" sz="2000" b="1" i="0" u="none" strike="noStrike" cap="none">
                  <a:solidFill>
                    <a:schemeClr val="lt1"/>
                  </a:solidFill>
                  <a:latin typeface="Trebuchet MS"/>
                  <a:ea typeface="Trebuchet MS"/>
                  <a:cs typeface="Trebuchet MS"/>
                  <a:sym typeface="Trebuchet MS"/>
                </a:rPr>
                <a:t>2</a:t>
              </a:r>
              <a:endParaRPr sz="1800">
                <a:solidFill>
                  <a:schemeClr val="dk1"/>
                </a:solidFill>
                <a:latin typeface="Trebuchet MS"/>
                <a:ea typeface="Trebuchet MS"/>
                <a:cs typeface="Trebuchet MS"/>
                <a:sym typeface="Trebuchet MS"/>
              </a:endParaRPr>
            </a:p>
          </p:txBody>
        </p:sp>
      </p:grpSp>
      <p:grpSp>
        <p:nvGrpSpPr>
          <p:cNvPr id="140" name="Google Shape;140;p18"/>
          <p:cNvGrpSpPr/>
          <p:nvPr/>
        </p:nvGrpSpPr>
        <p:grpSpPr>
          <a:xfrm>
            <a:off x="8745038" y="1450463"/>
            <a:ext cx="3097337" cy="760318"/>
            <a:chOff x="8745038" y="930503"/>
            <a:chExt cx="3097337" cy="760318"/>
          </a:xfrm>
        </p:grpSpPr>
        <p:sp>
          <p:nvSpPr>
            <p:cNvPr id="141" name="Google Shape;141;p18"/>
            <p:cNvSpPr/>
            <p:nvPr/>
          </p:nvSpPr>
          <p:spPr>
            <a:xfrm>
              <a:off x="8745038" y="930503"/>
              <a:ext cx="3097337" cy="755868"/>
            </a:xfrm>
            <a:prstGeom prst="chevron">
              <a:avLst>
                <a:gd name="adj" fmla="val 50000"/>
              </a:avLst>
            </a:prstGeom>
            <a:solidFill>
              <a:srgbClr val="D8E2F3"/>
            </a:solidFill>
            <a:ln w="12700" cap="flat" cmpd="sng">
              <a:solidFill>
                <a:schemeClr val="accent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C0C0C"/>
                </a:buClr>
                <a:buSzPts val="1600"/>
                <a:buFont typeface="Trebuchet MS"/>
                <a:buNone/>
              </a:pPr>
              <a:r>
                <a:rPr lang="en-US" sz="1600" b="0" i="0" u="none" strike="noStrike" cap="none">
                  <a:solidFill>
                    <a:srgbClr val="0C0C0C"/>
                  </a:solidFill>
                  <a:latin typeface="Trebuchet MS"/>
                  <a:ea typeface="Trebuchet MS"/>
                  <a:cs typeface="Trebuchet MS"/>
                  <a:sym typeface="Trebuchet MS"/>
                </a:rPr>
                <a:t>Insights, </a:t>
              </a:r>
              <a:r>
                <a:rPr lang="en-US" sz="1600">
                  <a:solidFill>
                    <a:srgbClr val="0C0C0C"/>
                  </a:solidFill>
                  <a:latin typeface="Trebuchet MS"/>
                  <a:ea typeface="Trebuchet MS"/>
                  <a:cs typeface="Trebuchet MS"/>
                  <a:sym typeface="Trebuchet MS"/>
                </a:rPr>
                <a:t>A</a:t>
              </a:r>
              <a:r>
                <a:rPr lang="en-US" sz="1600" b="0" i="0" u="none" strike="noStrike" cap="none">
                  <a:solidFill>
                    <a:srgbClr val="0C0C0C"/>
                  </a:solidFill>
                  <a:latin typeface="Trebuchet MS"/>
                  <a:ea typeface="Trebuchet MS"/>
                  <a:cs typeface="Trebuchet MS"/>
                  <a:sym typeface="Trebuchet MS"/>
                </a:rPr>
                <a:t>nswering key </a:t>
              </a:r>
              <a:r>
                <a:rPr lang="en-US" sz="1600">
                  <a:solidFill>
                    <a:srgbClr val="0C0C0C"/>
                  </a:solidFill>
                  <a:latin typeface="Trebuchet MS"/>
                  <a:ea typeface="Trebuchet MS"/>
                  <a:cs typeface="Trebuchet MS"/>
                  <a:sym typeface="Trebuchet MS"/>
                </a:rPr>
                <a:t>Q</a:t>
              </a:r>
              <a:r>
                <a:rPr lang="en-US" sz="1600" b="0" i="0" u="none" strike="noStrike" cap="none">
                  <a:solidFill>
                    <a:srgbClr val="0C0C0C"/>
                  </a:solidFill>
                  <a:latin typeface="Trebuchet MS"/>
                  <a:ea typeface="Trebuchet MS"/>
                  <a:cs typeface="Trebuchet MS"/>
                  <a:sym typeface="Trebuchet MS"/>
                </a:rPr>
                <a:t>uestions</a:t>
              </a:r>
              <a:endParaRPr sz="1600" b="0" i="0" u="none" strike="noStrike" cap="none">
                <a:solidFill>
                  <a:srgbClr val="D8E2F3"/>
                </a:solidFill>
                <a:latin typeface="Trebuchet MS"/>
                <a:ea typeface="Trebuchet MS"/>
                <a:cs typeface="Trebuchet MS"/>
                <a:sym typeface="Trebuchet MS"/>
              </a:endParaRPr>
            </a:p>
          </p:txBody>
        </p:sp>
        <p:sp>
          <p:nvSpPr>
            <p:cNvPr id="142" name="Google Shape;142;p18"/>
            <p:cNvSpPr/>
            <p:nvPr/>
          </p:nvSpPr>
          <p:spPr>
            <a:xfrm>
              <a:off x="9002539" y="1340947"/>
              <a:ext cx="404631" cy="349874"/>
            </a:xfrm>
            <a:prstGeom prst="ellipse">
              <a:avLst/>
            </a:prstGeom>
            <a:gradFill>
              <a:gsLst>
                <a:gs pos="0">
                  <a:srgbClr val="FFC000"/>
                </a:gs>
                <a:gs pos="98000">
                  <a:srgbClr val="548135"/>
                </a:gs>
                <a:gs pos="100000">
                  <a:srgbClr val="54813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000"/>
                <a:buFont typeface="Trebuchet MS"/>
                <a:buNone/>
              </a:pPr>
              <a:r>
                <a:rPr lang="en-US" sz="2000" b="1" i="0" u="none" strike="noStrike" cap="none">
                  <a:solidFill>
                    <a:schemeClr val="lt1"/>
                  </a:solidFill>
                  <a:latin typeface="Trebuchet MS"/>
                  <a:ea typeface="Trebuchet MS"/>
                  <a:cs typeface="Trebuchet MS"/>
                  <a:sym typeface="Trebuchet MS"/>
                </a:rPr>
                <a:t>3</a:t>
              </a:r>
              <a:endParaRPr sz="1800">
                <a:solidFill>
                  <a:schemeClr val="dk1"/>
                </a:solidFill>
                <a:latin typeface="Trebuchet MS"/>
                <a:ea typeface="Trebuchet MS"/>
                <a:cs typeface="Trebuchet MS"/>
                <a:sym typeface="Trebuchet MS"/>
              </a:endParaRPr>
            </a:p>
          </p:txBody>
        </p:sp>
      </p:grpSp>
      <p:pic>
        <p:nvPicPr>
          <p:cNvPr id="143" name="Google Shape;143;p18"/>
          <p:cNvPicPr preferRelativeResize="0"/>
          <p:nvPr/>
        </p:nvPicPr>
        <p:blipFill rotWithShape="1">
          <a:blip r:embed="rId4">
            <a:alphaModFix/>
          </a:blip>
          <a:srcRect/>
          <a:stretch/>
        </p:blipFill>
        <p:spPr>
          <a:xfrm>
            <a:off x="1573384" y="905435"/>
            <a:ext cx="359276" cy="460980"/>
          </a:xfrm>
          <a:prstGeom prst="rect">
            <a:avLst/>
          </a:prstGeom>
          <a:noFill/>
          <a:ln>
            <a:noFill/>
          </a:ln>
        </p:spPr>
      </p:pic>
      <p:pic>
        <p:nvPicPr>
          <p:cNvPr id="144" name="Google Shape;144;p18"/>
          <p:cNvPicPr preferRelativeResize="0"/>
          <p:nvPr/>
        </p:nvPicPr>
        <p:blipFill rotWithShape="1">
          <a:blip r:embed="rId5">
            <a:alphaModFix/>
          </a:blip>
          <a:srcRect/>
          <a:stretch/>
        </p:blipFill>
        <p:spPr>
          <a:xfrm>
            <a:off x="5692196" y="686128"/>
            <a:ext cx="870707" cy="636860"/>
          </a:xfrm>
          <a:prstGeom prst="rect">
            <a:avLst/>
          </a:prstGeom>
          <a:noFill/>
          <a:ln>
            <a:noFill/>
          </a:ln>
        </p:spPr>
      </p:pic>
      <p:pic>
        <p:nvPicPr>
          <p:cNvPr id="145" name="Google Shape;145;p18"/>
          <p:cNvPicPr preferRelativeResize="0"/>
          <p:nvPr/>
        </p:nvPicPr>
        <p:blipFill rotWithShape="1">
          <a:blip r:embed="rId6">
            <a:alphaModFix/>
          </a:blip>
          <a:srcRect/>
          <a:stretch/>
        </p:blipFill>
        <p:spPr>
          <a:xfrm>
            <a:off x="9998944" y="819716"/>
            <a:ext cx="588373" cy="512237"/>
          </a:xfrm>
          <a:prstGeom prst="rect">
            <a:avLst/>
          </a:prstGeom>
          <a:noFill/>
          <a:ln>
            <a:noFill/>
          </a:ln>
        </p:spPr>
      </p:pic>
      <p:pic>
        <p:nvPicPr>
          <p:cNvPr id="146" name="Google Shape;146;p18"/>
          <p:cNvPicPr preferRelativeResize="0"/>
          <p:nvPr/>
        </p:nvPicPr>
        <p:blipFill rotWithShape="1">
          <a:blip r:embed="rId7">
            <a:alphaModFix/>
          </a:blip>
          <a:srcRect/>
          <a:stretch/>
        </p:blipFill>
        <p:spPr>
          <a:xfrm>
            <a:off x="4597996" y="2523054"/>
            <a:ext cx="3369229" cy="1068991"/>
          </a:xfrm>
          <a:prstGeom prst="rect">
            <a:avLst/>
          </a:prstGeom>
          <a:noFill/>
          <a:ln>
            <a:noFill/>
          </a:ln>
        </p:spPr>
      </p:pic>
      <p:sp>
        <p:nvSpPr>
          <p:cNvPr id="147" name="Google Shape;147;p18"/>
          <p:cNvSpPr txBox="1"/>
          <p:nvPr/>
        </p:nvSpPr>
        <p:spPr>
          <a:xfrm>
            <a:off x="9000566" y="2353000"/>
            <a:ext cx="2841900" cy="1169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After figuring what the topics are based on the terms we can answer questions such as what do reviewers care about? If you are someone with a listing what should you put in your description to attract customers? And other questions. We can also compare our two different outputs from LSA and LDA</a:t>
            </a:r>
            <a:endParaRPr sz="1800">
              <a:solidFill>
                <a:schemeClr val="dk1"/>
              </a:solidFill>
              <a:latin typeface="Trebuchet MS"/>
              <a:ea typeface="Trebuchet MS"/>
              <a:cs typeface="Trebuchet MS"/>
              <a:sym typeface="Trebuchet MS"/>
            </a:endParaRPr>
          </a:p>
        </p:txBody>
      </p:sp>
      <p:pic>
        <p:nvPicPr>
          <p:cNvPr id="148" name="Google Shape;148;p18"/>
          <p:cNvPicPr preferRelativeResize="0"/>
          <p:nvPr/>
        </p:nvPicPr>
        <p:blipFill rotWithShape="1">
          <a:blip r:embed="rId8">
            <a:alphaModFix/>
          </a:blip>
          <a:srcRect/>
          <a:stretch/>
        </p:blipFill>
        <p:spPr>
          <a:xfrm>
            <a:off x="4341148" y="4530066"/>
            <a:ext cx="4362450" cy="952500"/>
          </a:xfrm>
          <a:prstGeom prst="rect">
            <a:avLst/>
          </a:prstGeom>
          <a:noFill/>
          <a:ln>
            <a:noFill/>
          </a:ln>
        </p:spPr>
      </p:pic>
      <p:sp>
        <p:nvSpPr>
          <p:cNvPr id="149" name="Google Shape;149;p18"/>
          <p:cNvSpPr/>
          <p:nvPr/>
        </p:nvSpPr>
        <p:spPr>
          <a:xfrm>
            <a:off x="6172375" y="3746872"/>
            <a:ext cx="152100" cy="636900"/>
          </a:xfrm>
          <a:prstGeom prst="downArrow">
            <a:avLst>
              <a:gd name="adj1" fmla="val 50000"/>
              <a:gd name="adj2" fmla="val 50000"/>
            </a:avLst>
          </a:prstGeom>
          <a:solidFill>
            <a:srgbClr val="FC5967"/>
          </a:solidFill>
          <a:ln w="12700" cap="flat" cmpd="sng">
            <a:solidFill>
              <a:srgbClr val="FC59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9"/>
          <p:cNvSpPr txBox="1">
            <a:spLocks noGrp="1"/>
          </p:cNvSpPr>
          <p:nvPr>
            <p:ph type="body" idx="1"/>
          </p:nvPr>
        </p:nvSpPr>
        <p:spPr>
          <a:xfrm>
            <a:off x="2782116" y="1808285"/>
            <a:ext cx="4335900" cy="46734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dk1"/>
              </a:buClr>
              <a:buSzPts val="2170"/>
              <a:buNone/>
            </a:pPr>
            <a:r>
              <a:rPr lang="en-US" sz="2170">
                <a:solidFill>
                  <a:schemeClr val="dk1"/>
                </a:solidFill>
              </a:rPr>
              <a:t>Unsupervised learning technique</a:t>
            </a:r>
            <a:endParaRPr sz="2170"/>
          </a:p>
          <a:p>
            <a:pPr marL="0" lvl="0" indent="0" algn="l" rtl="0">
              <a:lnSpc>
                <a:spcPct val="70000"/>
              </a:lnSpc>
              <a:spcBef>
                <a:spcPts val="0"/>
              </a:spcBef>
              <a:spcAft>
                <a:spcPts val="0"/>
              </a:spcAft>
              <a:buClr>
                <a:schemeClr val="dk1"/>
              </a:buClr>
              <a:buSzPts val="2170"/>
              <a:buNone/>
            </a:pPr>
            <a:endParaRPr sz="2170">
              <a:solidFill>
                <a:schemeClr val="dk1"/>
              </a:solidFill>
            </a:endParaRPr>
          </a:p>
          <a:p>
            <a:pPr marL="0" lvl="0" indent="0" algn="l" rtl="0">
              <a:lnSpc>
                <a:spcPct val="70000"/>
              </a:lnSpc>
              <a:spcBef>
                <a:spcPts val="0"/>
              </a:spcBef>
              <a:spcAft>
                <a:spcPts val="0"/>
              </a:spcAft>
              <a:buClr>
                <a:schemeClr val="dk1"/>
              </a:buClr>
              <a:buSzPts val="2170"/>
              <a:buNone/>
            </a:pPr>
            <a:endParaRPr sz="2200">
              <a:solidFill>
                <a:schemeClr val="dk1"/>
              </a:solidFill>
            </a:endParaRPr>
          </a:p>
          <a:p>
            <a:pPr marL="0" lvl="0" indent="0" algn="l" rtl="0">
              <a:lnSpc>
                <a:spcPct val="70000"/>
              </a:lnSpc>
              <a:spcBef>
                <a:spcPts val="0"/>
              </a:spcBef>
              <a:spcAft>
                <a:spcPts val="0"/>
              </a:spcAft>
              <a:buClr>
                <a:schemeClr val="dk1"/>
              </a:buClr>
              <a:buSzPts val="2170"/>
              <a:buNone/>
            </a:pPr>
            <a:r>
              <a:rPr lang="en-US" sz="2170" b="1">
                <a:solidFill>
                  <a:schemeClr val="dk1"/>
                </a:solidFill>
              </a:rPr>
              <a:t>Input:</a:t>
            </a:r>
            <a:r>
              <a:rPr lang="en-US" sz="2170">
                <a:solidFill>
                  <a:schemeClr val="dk1"/>
                </a:solidFill>
              </a:rPr>
              <a:t> Corpus of documents transformed into </a:t>
            </a:r>
            <a:r>
              <a:rPr lang="en-US" sz="2170" b="1">
                <a:solidFill>
                  <a:schemeClr val="dk1"/>
                </a:solidFill>
              </a:rPr>
              <a:t>Bag of Words </a:t>
            </a:r>
            <a:r>
              <a:rPr lang="en-US" sz="2170">
                <a:solidFill>
                  <a:schemeClr val="dk1"/>
                </a:solidFill>
              </a:rPr>
              <a:t>in a matrix format</a:t>
            </a:r>
            <a:endParaRPr sz="2170"/>
          </a:p>
          <a:p>
            <a:pPr marL="0" lvl="0" indent="0" algn="l" rtl="0">
              <a:lnSpc>
                <a:spcPct val="70000"/>
              </a:lnSpc>
              <a:spcBef>
                <a:spcPts val="0"/>
              </a:spcBef>
              <a:spcAft>
                <a:spcPts val="0"/>
              </a:spcAft>
              <a:buClr>
                <a:schemeClr val="dk1"/>
              </a:buClr>
              <a:buSzPts val="2170"/>
              <a:buNone/>
            </a:pPr>
            <a:endParaRPr sz="2200"/>
          </a:p>
          <a:p>
            <a:pPr marL="0" lvl="0" indent="0" algn="l" rtl="0">
              <a:lnSpc>
                <a:spcPct val="70000"/>
              </a:lnSpc>
              <a:spcBef>
                <a:spcPts val="0"/>
              </a:spcBef>
              <a:spcAft>
                <a:spcPts val="0"/>
              </a:spcAft>
              <a:buClr>
                <a:schemeClr val="dk1"/>
              </a:buClr>
              <a:buSzPts val="2170"/>
              <a:buNone/>
            </a:pPr>
            <a:endParaRPr sz="2170" b="1">
              <a:solidFill>
                <a:schemeClr val="dk1"/>
              </a:solidFill>
            </a:endParaRPr>
          </a:p>
          <a:p>
            <a:pPr marL="0" lvl="0" indent="0" algn="l" rtl="0">
              <a:lnSpc>
                <a:spcPct val="70000"/>
              </a:lnSpc>
              <a:spcBef>
                <a:spcPts val="0"/>
              </a:spcBef>
              <a:spcAft>
                <a:spcPts val="0"/>
              </a:spcAft>
              <a:buClr>
                <a:schemeClr val="dk1"/>
              </a:buClr>
              <a:buSzPts val="2170"/>
              <a:buNone/>
            </a:pPr>
            <a:r>
              <a:rPr lang="en-US" sz="2170" b="1">
                <a:solidFill>
                  <a:schemeClr val="dk1"/>
                </a:solidFill>
              </a:rPr>
              <a:t>Topics are created by </a:t>
            </a:r>
            <a:r>
              <a:rPr lang="en-US" sz="2170">
                <a:solidFill>
                  <a:srgbClr val="0070C0"/>
                </a:solidFill>
              </a:rPr>
              <a:t>generative probabilistic model</a:t>
            </a:r>
            <a:endParaRPr sz="2170"/>
          </a:p>
          <a:p>
            <a:pPr marL="0" lvl="0" indent="0" algn="l" rtl="0">
              <a:lnSpc>
                <a:spcPct val="70000"/>
              </a:lnSpc>
              <a:spcBef>
                <a:spcPts val="0"/>
              </a:spcBef>
              <a:spcAft>
                <a:spcPts val="0"/>
              </a:spcAft>
              <a:buClr>
                <a:schemeClr val="dk1"/>
              </a:buClr>
              <a:buSzPts val="2170"/>
              <a:buNone/>
            </a:pPr>
            <a:endParaRPr sz="2200" b="1">
              <a:solidFill>
                <a:schemeClr val="dk1"/>
              </a:solidFill>
            </a:endParaRPr>
          </a:p>
          <a:p>
            <a:pPr marL="0" lvl="0" indent="0" algn="l" rtl="0">
              <a:lnSpc>
                <a:spcPct val="70000"/>
              </a:lnSpc>
              <a:spcBef>
                <a:spcPts val="0"/>
              </a:spcBef>
              <a:spcAft>
                <a:spcPts val="0"/>
              </a:spcAft>
              <a:buClr>
                <a:schemeClr val="dk1"/>
              </a:buClr>
              <a:buSzPts val="2170"/>
              <a:buNone/>
            </a:pPr>
            <a:endParaRPr sz="2170">
              <a:solidFill>
                <a:schemeClr val="dk1"/>
              </a:solidFill>
            </a:endParaRPr>
          </a:p>
          <a:p>
            <a:pPr marL="0" lvl="0" indent="0" algn="l" rtl="0">
              <a:lnSpc>
                <a:spcPct val="70000"/>
              </a:lnSpc>
              <a:spcBef>
                <a:spcPts val="0"/>
              </a:spcBef>
              <a:spcAft>
                <a:spcPts val="0"/>
              </a:spcAft>
              <a:buClr>
                <a:schemeClr val="dk1"/>
              </a:buClr>
              <a:buSzPts val="2170"/>
              <a:buNone/>
            </a:pPr>
            <a:r>
              <a:rPr lang="en-US" sz="2170" b="1">
                <a:solidFill>
                  <a:schemeClr val="dk1"/>
                </a:solidFill>
              </a:rPr>
              <a:t>Output: </a:t>
            </a:r>
            <a:r>
              <a:rPr lang="en-US" sz="2170">
                <a:solidFill>
                  <a:schemeClr val="dk1"/>
                </a:solidFill>
              </a:rPr>
              <a:t>A group of topics with keywords and weights assigned to each document and how aligned the document is to each topic</a:t>
            </a:r>
            <a:endParaRPr sz="2170"/>
          </a:p>
        </p:txBody>
      </p:sp>
      <p:sp>
        <p:nvSpPr>
          <p:cNvPr id="155" name="Google Shape;155;p19"/>
          <p:cNvSpPr txBox="1">
            <a:spLocks noGrp="1"/>
          </p:cNvSpPr>
          <p:nvPr>
            <p:ph type="body" idx="2"/>
          </p:nvPr>
        </p:nvSpPr>
        <p:spPr>
          <a:xfrm>
            <a:off x="7421875" y="1817075"/>
            <a:ext cx="4438200" cy="46647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dk1"/>
              </a:buClr>
              <a:buSzPts val="1800"/>
              <a:buNone/>
            </a:pPr>
            <a:r>
              <a:rPr lang="en-US" sz="2170"/>
              <a:t>Unsupervised learning technique</a:t>
            </a:r>
            <a:endParaRPr/>
          </a:p>
          <a:p>
            <a:pPr marL="0" lvl="0" indent="0" algn="l" rtl="0">
              <a:lnSpc>
                <a:spcPct val="70000"/>
              </a:lnSpc>
              <a:spcBef>
                <a:spcPts val="1000"/>
              </a:spcBef>
              <a:spcAft>
                <a:spcPts val="0"/>
              </a:spcAft>
              <a:buClr>
                <a:schemeClr val="dk1"/>
              </a:buClr>
              <a:buSzPts val="1800"/>
              <a:buNone/>
            </a:pPr>
            <a:endParaRPr sz="2200"/>
          </a:p>
          <a:p>
            <a:pPr marL="0" lvl="0" indent="0" algn="l" rtl="0">
              <a:lnSpc>
                <a:spcPct val="70000"/>
              </a:lnSpc>
              <a:spcBef>
                <a:spcPts val="1000"/>
              </a:spcBef>
              <a:spcAft>
                <a:spcPts val="0"/>
              </a:spcAft>
              <a:buClr>
                <a:schemeClr val="dk1"/>
              </a:buClr>
              <a:buSzPts val="1800"/>
              <a:buNone/>
            </a:pPr>
            <a:r>
              <a:rPr lang="en-US" sz="2170" b="1"/>
              <a:t>Input:</a:t>
            </a:r>
            <a:r>
              <a:rPr lang="en-US" sz="2170"/>
              <a:t> Corpus of documents transformed into </a:t>
            </a:r>
            <a:r>
              <a:rPr lang="en-US" sz="2170" b="1"/>
              <a:t>Bag of Words </a:t>
            </a:r>
            <a:r>
              <a:rPr lang="en-US" sz="2170"/>
              <a:t>in a matrix format</a:t>
            </a:r>
            <a:endParaRPr/>
          </a:p>
          <a:p>
            <a:pPr marL="0" lvl="0" indent="0" algn="l" rtl="0">
              <a:lnSpc>
                <a:spcPct val="70000"/>
              </a:lnSpc>
              <a:spcBef>
                <a:spcPts val="1000"/>
              </a:spcBef>
              <a:spcAft>
                <a:spcPts val="0"/>
              </a:spcAft>
              <a:buClr>
                <a:schemeClr val="dk1"/>
              </a:buClr>
              <a:buSzPts val="1800"/>
              <a:buNone/>
            </a:pPr>
            <a:endParaRPr sz="2200"/>
          </a:p>
          <a:p>
            <a:pPr marL="0" lvl="0" indent="0" algn="l" rtl="0">
              <a:lnSpc>
                <a:spcPct val="70000"/>
              </a:lnSpc>
              <a:spcBef>
                <a:spcPts val="1000"/>
              </a:spcBef>
              <a:spcAft>
                <a:spcPts val="0"/>
              </a:spcAft>
              <a:buClr>
                <a:schemeClr val="dk1"/>
              </a:buClr>
              <a:buSzPts val="1800"/>
              <a:buNone/>
            </a:pPr>
            <a:r>
              <a:rPr lang="en-US" sz="2170" b="1"/>
              <a:t>Topics are created by </a:t>
            </a:r>
            <a:r>
              <a:rPr lang="en-US" sz="2170">
                <a:solidFill>
                  <a:srgbClr val="0070C0"/>
                </a:solidFill>
              </a:rPr>
              <a:t>dimension reduction using SVD</a:t>
            </a:r>
            <a:endParaRPr sz="2170"/>
          </a:p>
          <a:p>
            <a:pPr marL="0" lvl="0" indent="0" algn="l" rtl="0">
              <a:lnSpc>
                <a:spcPct val="70000"/>
              </a:lnSpc>
              <a:spcBef>
                <a:spcPts val="1000"/>
              </a:spcBef>
              <a:spcAft>
                <a:spcPts val="0"/>
              </a:spcAft>
              <a:buClr>
                <a:schemeClr val="dk1"/>
              </a:buClr>
              <a:buSzPts val="1800"/>
              <a:buNone/>
            </a:pPr>
            <a:endParaRPr sz="2200"/>
          </a:p>
          <a:p>
            <a:pPr marL="0" lvl="0" indent="0" algn="l" rtl="0">
              <a:lnSpc>
                <a:spcPct val="70000"/>
              </a:lnSpc>
              <a:spcBef>
                <a:spcPts val="1000"/>
              </a:spcBef>
              <a:spcAft>
                <a:spcPts val="0"/>
              </a:spcAft>
              <a:buClr>
                <a:schemeClr val="dk1"/>
              </a:buClr>
              <a:buSzPts val="1800"/>
              <a:buNone/>
            </a:pPr>
            <a:r>
              <a:rPr lang="en-US" sz="2170" b="1"/>
              <a:t>Output: </a:t>
            </a:r>
            <a:r>
              <a:rPr lang="en-US" sz="2170"/>
              <a:t>A group of topics with keywords and weights assigned to each document and how aligned the document is to each topic</a:t>
            </a:r>
            <a:endParaRPr/>
          </a:p>
          <a:p>
            <a:pPr marL="0" lvl="0" indent="0" algn="l" rtl="0">
              <a:lnSpc>
                <a:spcPct val="70000"/>
              </a:lnSpc>
              <a:spcBef>
                <a:spcPts val="1000"/>
              </a:spcBef>
              <a:spcAft>
                <a:spcPts val="0"/>
              </a:spcAft>
              <a:buClr>
                <a:schemeClr val="dk1"/>
              </a:buClr>
              <a:buSzPts val="2170"/>
              <a:buNone/>
            </a:pPr>
            <a:endParaRPr sz="2170"/>
          </a:p>
        </p:txBody>
      </p:sp>
      <p:sp>
        <p:nvSpPr>
          <p:cNvPr id="156" name="Google Shape;156;p19"/>
          <p:cNvSpPr txBox="1">
            <a:spLocks noGrp="1"/>
          </p:cNvSpPr>
          <p:nvPr>
            <p:ph type="body" idx="3"/>
          </p:nvPr>
        </p:nvSpPr>
        <p:spPr>
          <a:xfrm>
            <a:off x="7433607" y="615218"/>
            <a:ext cx="4297800" cy="958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C5967"/>
              </a:buClr>
              <a:buSzPts val="2800"/>
              <a:buNone/>
            </a:pPr>
            <a:r>
              <a:rPr lang="en-US" i="1"/>
              <a:t>Latent Semantic </a:t>
            </a:r>
            <a:endParaRPr i="1"/>
          </a:p>
          <a:p>
            <a:pPr marL="0" lvl="0" indent="0" algn="ctr" rtl="0">
              <a:lnSpc>
                <a:spcPct val="90000"/>
              </a:lnSpc>
              <a:spcBef>
                <a:spcPts val="0"/>
              </a:spcBef>
              <a:spcAft>
                <a:spcPts val="0"/>
              </a:spcAft>
              <a:buClr>
                <a:srgbClr val="FC5967"/>
              </a:buClr>
              <a:buSzPts val="2800"/>
              <a:buNone/>
            </a:pPr>
            <a:r>
              <a:rPr lang="en-US" i="1"/>
              <a:t>Analysis (LSA)</a:t>
            </a:r>
            <a:endParaRPr i="1"/>
          </a:p>
        </p:txBody>
      </p:sp>
      <p:sp>
        <p:nvSpPr>
          <p:cNvPr id="157" name="Google Shape;157;p19"/>
          <p:cNvSpPr txBox="1">
            <a:spLocks noGrp="1"/>
          </p:cNvSpPr>
          <p:nvPr>
            <p:ph type="body" idx="4"/>
          </p:nvPr>
        </p:nvSpPr>
        <p:spPr>
          <a:xfrm>
            <a:off x="2637505" y="626941"/>
            <a:ext cx="4216800" cy="973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C5967"/>
              </a:buClr>
              <a:buSzPts val="2800"/>
              <a:buNone/>
            </a:pPr>
            <a:r>
              <a:rPr lang="en-US" i="1"/>
              <a:t>Latent Dirichlet Allocation (LDA)</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0" descr="A screenshot of a cell phone&#10;&#10;Description automatically generated"/>
          <p:cNvPicPr preferRelativeResize="0"/>
          <p:nvPr/>
        </p:nvPicPr>
        <p:blipFill rotWithShape="1">
          <a:blip r:embed="rId3">
            <a:alphaModFix/>
          </a:blip>
          <a:srcRect/>
          <a:stretch/>
        </p:blipFill>
        <p:spPr>
          <a:xfrm>
            <a:off x="426720" y="2478046"/>
            <a:ext cx="4998721" cy="1236096"/>
          </a:xfrm>
          <a:prstGeom prst="rect">
            <a:avLst/>
          </a:prstGeom>
          <a:noFill/>
          <a:ln>
            <a:noFill/>
          </a:ln>
        </p:spPr>
      </p:pic>
      <p:pic>
        <p:nvPicPr>
          <p:cNvPr id="163" name="Google Shape;163;p20"/>
          <p:cNvPicPr preferRelativeResize="0"/>
          <p:nvPr/>
        </p:nvPicPr>
        <p:blipFill rotWithShape="1">
          <a:blip r:embed="rId4">
            <a:alphaModFix/>
          </a:blip>
          <a:srcRect/>
          <a:stretch/>
        </p:blipFill>
        <p:spPr>
          <a:xfrm>
            <a:off x="314999" y="4309899"/>
            <a:ext cx="3896838" cy="1004050"/>
          </a:xfrm>
          <a:prstGeom prst="rect">
            <a:avLst/>
          </a:prstGeom>
          <a:noFill/>
          <a:ln>
            <a:noFill/>
          </a:ln>
        </p:spPr>
      </p:pic>
      <p:pic>
        <p:nvPicPr>
          <p:cNvPr id="164" name="Google Shape;164;p20"/>
          <p:cNvPicPr preferRelativeResize="0"/>
          <p:nvPr/>
        </p:nvPicPr>
        <p:blipFill rotWithShape="1">
          <a:blip r:embed="rId5">
            <a:alphaModFix/>
          </a:blip>
          <a:srcRect l="8542" b="48745"/>
          <a:stretch/>
        </p:blipFill>
        <p:spPr>
          <a:xfrm>
            <a:off x="5481321" y="2471008"/>
            <a:ext cx="5596665" cy="1089754"/>
          </a:xfrm>
          <a:prstGeom prst="rect">
            <a:avLst/>
          </a:prstGeom>
          <a:noFill/>
          <a:ln>
            <a:noFill/>
          </a:ln>
        </p:spPr>
      </p:pic>
      <p:sp>
        <p:nvSpPr>
          <p:cNvPr id="165" name="Google Shape;165;p20"/>
          <p:cNvSpPr txBox="1"/>
          <p:nvPr/>
        </p:nvSpPr>
        <p:spPr>
          <a:xfrm>
            <a:off x="1275943" y="2071213"/>
            <a:ext cx="1803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C5967"/>
              </a:buClr>
              <a:buSzPts val="1800"/>
              <a:buFont typeface="Calibri"/>
              <a:buNone/>
            </a:pPr>
            <a:r>
              <a:rPr lang="en-US" sz="1800" b="1">
                <a:solidFill>
                  <a:srgbClr val="FC5967"/>
                </a:solidFill>
                <a:latin typeface="Trebuchet MS"/>
                <a:ea typeface="Trebuchet MS"/>
                <a:cs typeface="Trebuchet MS"/>
                <a:sym typeface="Trebuchet MS"/>
              </a:rPr>
              <a:t>Reviews Data</a:t>
            </a:r>
            <a:endParaRPr sz="1800" b="1">
              <a:solidFill>
                <a:srgbClr val="FC5967"/>
              </a:solidFill>
              <a:latin typeface="Trebuchet MS"/>
              <a:ea typeface="Trebuchet MS"/>
              <a:cs typeface="Trebuchet MS"/>
              <a:sym typeface="Trebuchet MS"/>
            </a:endParaRPr>
          </a:p>
        </p:txBody>
      </p:sp>
      <p:sp>
        <p:nvSpPr>
          <p:cNvPr id="166" name="Google Shape;166;p20"/>
          <p:cNvSpPr txBox="1"/>
          <p:nvPr/>
        </p:nvSpPr>
        <p:spPr>
          <a:xfrm>
            <a:off x="7797801" y="2101676"/>
            <a:ext cx="1803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C5967"/>
              </a:buClr>
              <a:buSzPts val="1800"/>
              <a:buFont typeface="Calibri"/>
              <a:buNone/>
            </a:pPr>
            <a:r>
              <a:rPr lang="en-US" sz="1800" b="1">
                <a:solidFill>
                  <a:srgbClr val="FC5967"/>
                </a:solidFill>
                <a:latin typeface="Trebuchet MS"/>
                <a:ea typeface="Trebuchet MS"/>
                <a:cs typeface="Trebuchet MS"/>
                <a:sym typeface="Trebuchet MS"/>
              </a:rPr>
              <a:t>Listing Data</a:t>
            </a:r>
            <a:endParaRPr sz="1800" b="1">
              <a:solidFill>
                <a:srgbClr val="FC5967"/>
              </a:solidFill>
              <a:latin typeface="Trebuchet MS"/>
              <a:ea typeface="Trebuchet MS"/>
              <a:cs typeface="Trebuchet MS"/>
              <a:sym typeface="Trebuchet MS"/>
            </a:endParaRPr>
          </a:p>
        </p:txBody>
      </p:sp>
      <p:pic>
        <p:nvPicPr>
          <p:cNvPr id="167" name="Google Shape;167;p20"/>
          <p:cNvPicPr preferRelativeResize="0"/>
          <p:nvPr/>
        </p:nvPicPr>
        <p:blipFill rotWithShape="1">
          <a:blip r:embed="rId6">
            <a:alphaModFix/>
          </a:blip>
          <a:srcRect/>
          <a:stretch/>
        </p:blipFill>
        <p:spPr>
          <a:xfrm>
            <a:off x="833718" y="1018432"/>
            <a:ext cx="9834282" cy="1089754"/>
          </a:xfrm>
          <a:prstGeom prst="rect">
            <a:avLst/>
          </a:prstGeom>
          <a:noFill/>
          <a:ln>
            <a:noFill/>
          </a:ln>
        </p:spPr>
      </p:pic>
      <p:sp>
        <p:nvSpPr>
          <p:cNvPr id="168" name="Google Shape;168;p20"/>
          <p:cNvSpPr txBox="1">
            <a:spLocks noGrp="1"/>
          </p:cNvSpPr>
          <p:nvPr>
            <p:ph type="title" idx="4294967295"/>
          </p:nvPr>
        </p:nvSpPr>
        <p:spPr>
          <a:xfrm>
            <a:off x="0" y="237010"/>
            <a:ext cx="12192000" cy="527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b="1" i="1"/>
              <a:t>AirBNB Review Data</a:t>
            </a:r>
            <a:endParaRPr sz="3600" i="1"/>
          </a:p>
        </p:txBody>
      </p:sp>
      <p:pic>
        <p:nvPicPr>
          <p:cNvPr id="169" name="Google Shape;169;p20"/>
          <p:cNvPicPr preferRelativeResize="0"/>
          <p:nvPr/>
        </p:nvPicPr>
        <p:blipFill rotWithShape="1">
          <a:blip r:embed="rId7">
            <a:alphaModFix/>
          </a:blip>
          <a:srcRect b="35407"/>
          <a:stretch/>
        </p:blipFill>
        <p:spPr>
          <a:xfrm>
            <a:off x="4992625" y="4227238"/>
            <a:ext cx="6766425" cy="1169375"/>
          </a:xfrm>
          <a:prstGeom prst="rect">
            <a:avLst/>
          </a:prstGeom>
          <a:noFill/>
          <a:ln>
            <a:noFill/>
          </a:ln>
        </p:spPr>
      </p:pic>
      <p:sp>
        <p:nvSpPr>
          <p:cNvPr id="170" name="Google Shape;170;p20"/>
          <p:cNvSpPr/>
          <p:nvPr/>
        </p:nvSpPr>
        <p:spPr>
          <a:xfrm rot="-5521315">
            <a:off x="4465188" y="4664619"/>
            <a:ext cx="365628" cy="527128"/>
          </a:xfrm>
          <a:prstGeom prst="downArrow">
            <a:avLst>
              <a:gd name="adj1" fmla="val 50000"/>
              <a:gd name="adj2" fmla="val 50000"/>
            </a:avLst>
          </a:prstGeom>
          <a:solidFill>
            <a:srgbClr val="FC5967"/>
          </a:solidFill>
          <a:ln w="12700" cap="flat" cmpd="sng">
            <a:solidFill>
              <a:srgbClr val="FC59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p:nvPr/>
        </p:nvSpPr>
        <p:spPr>
          <a:xfrm>
            <a:off x="213900" y="862850"/>
            <a:ext cx="3751800" cy="1077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Trebuchet MS"/>
              <a:buNone/>
            </a:pPr>
            <a:r>
              <a:rPr lang="en-US" sz="1600" b="1">
                <a:solidFill>
                  <a:schemeClr val="dk1"/>
                </a:solidFill>
                <a:latin typeface="Trebuchet MS"/>
                <a:ea typeface="Trebuchet MS"/>
                <a:cs typeface="Trebuchet MS"/>
                <a:sym typeface="Trebuchet MS"/>
              </a:rPr>
              <a:t>NYC</a:t>
            </a:r>
            <a:r>
              <a:rPr lang="en-US" sz="1600">
                <a:solidFill>
                  <a:schemeClr val="dk1"/>
                </a:solidFill>
                <a:latin typeface="Trebuchet MS"/>
                <a:ea typeface="Trebuchet MS"/>
                <a:cs typeface="Trebuchet MS"/>
                <a:sym typeface="Trebuchet MS"/>
              </a:rPr>
              <a:t> accounts for over </a:t>
            </a:r>
            <a:r>
              <a:rPr lang="en-US" sz="1600" b="1">
                <a:solidFill>
                  <a:srgbClr val="FC5967"/>
                </a:solidFill>
                <a:latin typeface="Trebuchet MS"/>
                <a:ea typeface="Trebuchet MS"/>
                <a:cs typeface="Trebuchet MS"/>
                <a:sym typeface="Trebuchet MS"/>
              </a:rPr>
              <a:t>20% </a:t>
            </a:r>
            <a:r>
              <a:rPr lang="en-US" sz="1600">
                <a:solidFill>
                  <a:schemeClr val="dk1"/>
                </a:solidFill>
                <a:latin typeface="Trebuchet MS"/>
                <a:ea typeface="Trebuchet MS"/>
                <a:cs typeface="Trebuchet MS"/>
                <a:sym typeface="Trebuchet MS"/>
              </a:rPr>
              <a:t>of total reviews in our dataset. </a:t>
            </a:r>
            <a:endParaRPr sz="160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1600"/>
              <a:buFont typeface="Trebuchet MS"/>
              <a:buNone/>
            </a:pPr>
            <a:endParaRPr sz="160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1600"/>
              <a:buFont typeface="Trebuchet MS"/>
              <a:buNone/>
            </a:pPr>
            <a:r>
              <a:rPr lang="en-US" sz="1600" b="1">
                <a:solidFill>
                  <a:schemeClr val="dk1"/>
                </a:solidFill>
                <a:latin typeface="Trebuchet MS"/>
                <a:ea typeface="Trebuchet MS"/>
                <a:cs typeface="Trebuchet MS"/>
                <a:sym typeface="Trebuchet MS"/>
              </a:rPr>
              <a:t>Los Angeles</a:t>
            </a:r>
            <a:r>
              <a:rPr lang="en-US" sz="1600">
                <a:solidFill>
                  <a:schemeClr val="dk1"/>
                </a:solidFill>
                <a:latin typeface="Trebuchet MS"/>
                <a:ea typeface="Trebuchet MS"/>
                <a:cs typeface="Trebuchet MS"/>
                <a:sym typeface="Trebuchet MS"/>
              </a:rPr>
              <a:t> and </a:t>
            </a:r>
            <a:r>
              <a:rPr lang="en-US" sz="1600" b="1">
                <a:solidFill>
                  <a:schemeClr val="dk1"/>
                </a:solidFill>
                <a:latin typeface="Trebuchet MS"/>
                <a:ea typeface="Trebuchet MS"/>
                <a:cs typeface="Trebuchet MS"/>
                <a:sym typeface="Trebuchet MS"/>
              </a:rPr>
              <a:t>New York City</a:t>
            </a:r>
            <a:r>
              <a:rPr lang="en-US" sz="1600">
                <a:solidFill>
                  <a:schemeClr val="dk1"/>
                </a:solidFill>
                <a:latin typeface="Trebuchet MS"/>
                <a:ea typeface="Trebuchet MS"/>
                <a:cs typeface="Trebuchet MS"/>
                <a:sym typeface="Trebuchet MS"/>
              </a:rPr>
              <a:t> account for over </a:t>
            </a:r>
            <a:r>
              <a:rPr lang="en-US" sz="1600" b="1">
                <a:solidFill>
                  <a:srgbClr val="FC5967"/>
                </a:solidFill>
                <a:latin typeface="Trebuchet MS"/>
                <a:ea typeface="Trebuchet MS"/>
                <a:cs typeface="Trebuchet MS"/>
                <a:sym typeface="Trebuchet MS"/>
              </a:rPr>
              <a:t>34%</a:t>
            </a:r>
            <a:r>
              <a:rPr lang="en-US" sz="1600">
                <a:solidFill>
                  <a:srgbClr val="FC5967"/>
                </a:solidFill>
                <a:latin typeface="Trebuchet MS"/>
                <a:ea typeface="Trebuchet MS"/>
                <a:cs typeface="Trebuchet MS"/>
                <a:sym typeface="Trebuchet MS"/>
              </a:rPr>
              <a:t> </a:t>
            </a:r>
            <a:r>
              <a:rPr lang="en-US" sz="1600">
                <a:solidFill>
                  <a:schemeClr val="dk1"/>
                </a:solidFill>
                <a:latin typeface="Trebuchet MS"/>
                <a:ea typeface="Trebuchet MS"/>
                <a:cs typeface="Trebuchet MS"/>
                <a:sym typeface="Trebuchet MS"/>
              </a:rPr>
              <a:t>of total reviews in our dataset</a:t>
            </a:r>
            <a:endParaRPr sz="160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1600"/>
              <a:buFont typeface="Trebuchet MS"/>
              <a:buNone/>
            </a:pPr>
            <a:endParaRPr sz="1600">
              <a:solidFill>
                <a:schemeClr val="dk1"/>
              </a:solidFill>
              <a:latin typeface="Trebuchet MS"/>
              <a:ea typeface="Trebuchet MS"/>
              <a:cs typeface="Trebuchet MS"/>
              <a:sym typeface="Trebuchet MS"/>
            </a:endParaRPr>
          </a:p>
          <a:p>
            <a:pPr marL="0" lvl="0" indent="0" algn="l" rtl="0">
              <a:spcBef>
                <a:spcPts val="0"/>
              </a:spcBef>
              <a:spcAft>
                <a:spcPts val="0"/>
              </a:spcAft>
              <a:buClr>
                <a:schemeClr val="dk1"/>
              </a:buClr>
              <a:buSzPts val="1600"/>
              <a:buFont typeface="Trebuchet MS"/>
              <a:buNone/>
            </a:pPr>
            <a:r>
              <a:rPr lang="en-US" sz="1600">
                <a:solidFill>
                  <a:schemeClr val="dk1"/>
                </a:solidFill>
                <a:latin typeface="Trebuchet MS"/>
                <a:ea typeface="Trebuchet MS"/>
                <a:cs typeface="Trebuchet MS"/>
                <a:sym typeface="Trebuchet MS"/>
              </a:rPr>
              <a:t>We notice that for each of the main areas as we get closer to the city center the number of reviews increase greatly. </a:t>
            </a:r>
            <a:endParaRPr sz="1600">
              <a:solidFill>
                <a:schemeClr val="dk1"/>
              </a:solidFill>
              <a:latin typeface="Trebuchet MS"/>
              <a:ea typeface="Trebuchet MS"/>
              <a:cs typeface="Trebuchet MS"/>
              <a:sym typeface="Trebuchet MS"/>
            </a:endParaRPr>
          </a:p>
          <a:p>
            <a:pPr marL="0" lvl="0" indent="0" algn="l" rtl="0">
              <a:spcBef>
                <a:spcPts val="0"/>
              </a:spcBef>
              <a:spcAft>
                <a:spcPts val="0"/>
              </a:spcAft>
              <a:buClr>
                <a:schemeClr val="dk1"/>
              </a:buClr>
              <a:buSzPts val="1600"/>
              <a:buFont typeface="Trebuchet MS"/>
              <a:buNone/>
            </a:pPr>
            <a:endParaRPr sz="1600">
              <a:solidFill>
                <a:schemeClr val="dk1"/>
              </a:solidFill>
              <a:latin typeface="Trebuchet MS"/>
              <a:ea typeface="Trebuchet MS"/>
              <a:cs typeface="Trebuchet MS"/>
              <a:sym typeface="Trebuchet MS"/>
            </a:endParaRPr>
          </a:p>
          <a:p>
            <a:pPr marL="0" lvl="0" indent="0" algn="l" rtl="0">
              <a:spcBef>
                <a:spcPts val="0"/>
              </a:spcBef>
              <a:spcAft>
                <a:spcPts val="0"/>
              </a:spcAft>
              <a:buClr>
                <a:schemeClr val="dk1"/>
              </a:buClr>
              <a:buSzPts val="1600"/>
              <a:buFont typeface="Trebuchet MS"/>
              <a:buNone/>
            </a:pPr>
            <a:r>
              <a:rPr lang="en-US" sz="1600">
                <a:solidFill>
                  <a:schemeClr val="dk1"/>
                </a:solidFill>
                <a:latin typeface="Trebuchet MS"/>
                <a:ea typeface="Trebuchet MS"/>
                <a:cs typeface="Trebuchet MS"/>
                <a:sym typeface="Trebuchet MS"/>
              </a:rPr>
              <a:t>Also, we notice that the number of reviews is </a:t>
            </a:r>
            <a:r>
              <a:rPr lang="en-US" sz="1600" b="1">
                <a:solidFill>
                  <a:schemeClr val="dk1"/>
                </a:solidFill>
                <a:latin typeface="Trebuchet MS"/>
                <a:ea typeface="Trebuchet MS"/>
                <a:cs typeface="Trebuchet MS"/>
                <a:sym typeface="Trebuchet MS"/>
              </a:rPr>
              <a:t>very concentrated in a few key zip codes </a:t>
            </a:r>
            <a:r>
              <a:rPr lang="en-US" sz="1600">
                <a:solidFill>
                  <a:schemeClr val="dk1"/>
                </a:solidFill>
                <a:latin typeface="Trebuchet MS"/>
                <a:ea typeface="Trebuchet MS"/>
                <a:cs typeface="Trebuchet MS"/>
                <a:sym typeface="Trebuchet MS"/>
              </a:rPr>
              <a:t>(especially LA and NYC)</a:t>
            </a:r>
            <a:endParaRPr sz="160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1600"/>
              <a:buFont typeface="Trebuchet MS"/>
              <a:buNone/>
            </a:pPr>
            <a:endParaRPr sz="1600">
              <a:solidFill>
                <a:schemeClr val="dk1"/>
              </a:solidFill>
              <a:latin typeface="Trebuchet MS"/>
              <a:ea typeface="Trebuchet MS"/>
              <a:cs typeface="Trebuchet MS"/>
              <a:sym typeface="Trebuchet MS"/>
            </a:endParaRPr>
          </a:p>
        </p:txBody>
      </p:sp>
      <p:pic>
        <p:nvPicPr>
          <p:cNvPr id="176" name="Google Shape;176;p21"/>
          <p:cNvPicPr preferRelativeResize="0"/>
          <p:nvPr/>
        </p:nvPicPr>
        <p:blipFill rotWithShape="1">
          <a:blip r:embed="rId3">
            <a:alphaModFix/>
          </a:blip>
          <a:srcRect b="2113"/>
          <a:stretch/>
        </p:blipFill>
        <p:spPr>
          <a:xfrm>
            <a:off x="3965774" y="3740075"/>
            <a:ext cx="8119899" cy="2080675"/>
          </a:xfrm>
          <a:prstGeom prst="rect">
            <a:avLst/>
          </a:prstGeom>
          <a:noFill/>
          <a:ln>
            <a:noFill/>
          </a:ln>
        </p:spPr>
      </p:pic>
      <p:pic>
        <p:nvPicPr>
          <p:cNvPr id="177" name="Google Shape;177;p21"/>
          <p:cNvPicPr preferRelativeResize="0"/>
          <p:nvPr/>
        </p:nvPicPr>
        <p:blipFill rotWithShape="1">
          <a:blip r:embed="rId4">
            <a:alphaModFix/>
          </a:blip>
          <a:srcRect/>
          <a:stretch/>
        </p:blipFill>
        <p:spPr>
          <a:xfrm>
            <a:off x="5105925" y="816700"/>
            <a:ext cx="5375722" cy="2835300"/>
          </a:xfrm>
          <a:prstGeom prst="rect">
            <a:avLst/>
          </a:prstGeom>
          <a:noFill/>
          <a:ln>
            <a:noFill/>
          </a:ln>
        </p:spPr>
      </p:pic>
      <p:sp>
        <p:nvSpPr>
          <p:cNvPr id="178" name="Google Shape;178;p21"/>
          <p:cNvSpPr txBox="1">
            <a:spLocks noGrp="1"/>
          </p:cNvSpPr>
          <p:nvPr>
            <p:ph type="title"/>
          </p:nvPr>
        </p:nvSpPr>
        <p:spPr>
          <a:xfrm>
            <a:off x="469117" y="-29952"/>
            <a:ext cx="11213123" cy="84664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C5967"/>
              </a:buClr>
              <a:buSzPts val="3200"/>
              <a:buFont typeface="Trebuchet MS"/>
              <a:buNone/>
            </a:pPr>
            <a:r>
              <a:rPr lang="en-US" sz="3200" i="1"/>
              <a:t>Where Are AIRBNB Reviews Coming From?</a:t>
            </a:r>
            <a:endParaRPr sz="3200"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p:nvPr/>
        </p:nvSpPr>
        <p:spPr>
          <a:xfrm>
            <a:off x="2820900" y="389250"/>
            <a:ext cx="9102300" cy="2339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Trebuchet MS"/>
              <a:buNone/>
            </a:pPr>
            <a:r>
              <a:rPr lang="en-US" sz="1600" b="1">
                <a:solidFill>
                  <a:schemeClr val="dk1"/>
                </a:solidFill>
                <a:latin typeface="Trebuchet MS"/>
                <a:ea typeface="Trebuchet MS"/>
                <a:cs typeface="Trebuchet MS"/>
                <a:sym typeface="Trebuchet MS"/>
              </a:rPr>
              <a:t>Number of Reviews zoomed in for NYC and LA</a:t>
            </a:r>
            <a:r>
              <a:rPr lang="en-US" sz="1600">
                <a:solidFill>
                  <a:schemeClr val="dk1"/>
                </a:solidFill>
                <a:latin typeface="Trebuchet MS"/>
                <a:ea typeface="Trebuchet MS"/>
                <a:cs typeface="Trebuchet MS"/>
                <a:sym typeface="Trebuchet MS"/>
              </a:rPr>
              <a:t> provides a closer look at reviews in the top two cities in the dataset. </a:t>
            </a:r>
            <a:endParaRPr sz="160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1800"/>
              <a:buFont typeface="Trebuchet MS"/>
              <a:buNone/>
            </a:pPr>
            <a:endParaRPr sz="160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1800"/>
              <a:buFont typeface="Trebuchet MS"/>
              <a:buNone/>
            </a:pPr>
            <a:r>
              <a:rPr lang="en-US" sz="1600">
                <a:solidFill>
                  <a:schemeClr val="dk1"/>
                </a:solidFill>
                <a:latin typeface="Trebuchet MS"/>
                <a:ea typeface="Trebuchet MS"/>
                <a:cs typeface="Trebuchet MS"/>
                <a:sym typeface="Trebuchet MS"/>
              </a:rPr>
              <a:t>The darker the color of the area, the greater the number of reviews for that zip code in the dataset. </a:t>
            </a:r>
            <a:endParaRPr sz="1600"/>
          </a:p>
          <a:p>
            <a:pPr marL="0" marR="0" lvl="0" indent="0" algn="l" rtl="0">
              <a:spcBef>
                <a:spcPts val="0"/>
              </a:spcBef>
              <a:spcAft>
                <a:spcPts val="0"/>
              </a:spcAft>
              <a:buClr>
                <a:schemeClr val="dk1"/>
              </a:buClr>
              <a:buSzPts val="1800"/>
              <a:buFont typeface="Trebuchet MS"/>
              <a:buNone/>
            </a:pPr>
            <a:endParaRPr sz="160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1800"/>
              <a:buFont typeface="Trebuchet MS"/>
              <a:buNone/>
            </a:pPr>
            <a:r>
              <a:rPr lang="en-US" sz="1600" b="1">
                <a:solidFill>
                  <a:schemeClr val="dk1"/>
                </a:solidFill>
                <a:latin typeface="Trebuchet MS"/>
                <a:ea typeface="Trebuchet MS"/>
                <a:cs typeface="Trebuchet MS"/>
                <a:sym typeface="Trebuchet MS"/>
              </a:rPr>
              <a:t>LA </a:t>
            </a:r>
            <a:r>
              <a:rPr lang="en-US" sz="1600">
                <a:solidFill>
                  <a:schemeClr val="dk1"/>
                </a:solidFill>
                <a:latin typeface="Trebuchet MS"/>
                <a:ea typeface="Trebuchet MS"/>
                <a:cs typeface="Trebuchet MS"/>
                <a:sym typeface="Trebuchet MS"/>
              </a:rPr>
              <a:t>has 2 very dark spots indicating a very high number of reviews in these neighborhoods</a:t>
            </a:r>
            <a:endParaRPr sz="1600"/>
          </a:p>
          <a:p>
            <a:pPr marL="0" marR="0" lvl="0" indent="0" algn="l" rtl="0">
              <a:spcBef>
                <a:spcPts val="0"/>
              </a:spcBef>
              <a:spcAft>
                <a:spcPts val="0"/>
              </a:spcAft>
              <a:buClr>
                <a:schemeClr val="dk1"/>
              </a:buClr>
              <a:buSzPts val="1800"/>
              <a:buFont typeface="Trebuchet MS"/>
              <a:buNone/>
            </a:pPr>
            <a:r>
              <a:rPr lang="en-US" sz="1600" b="1">
                <a:solidFill>
                  <a:schemeClr val="dk1"/>
                </a:solidFill>
                <a:latin typeface="Trebuchet MS"/>
                <a:ea typeface="Trebuchet MS"/>
                <a:cs typeface="Trebuchet MS"/>
                <a:sym typeface="Trebuchet MS"/>
              </a:rPr>
              <a:t>NYC</a:t>
            </a:r>
            <a:r>
              <a:rPr lang="en-US" sz="1600">
                <a:solidFill>
                  <a:schemeClr val="dk1"/>
                </a:solidFill>
                <a:latin typeface="Trebuchet MS"/>
                <a:ea typeface="Trebuchet MS"/>
                <a:cs typeface="Trebuchet MS"/>
                <a:sym typeface="Trebuchet MS"/>
              </a:rPr>
              <a:t> has several neighborhoods with a high number of reviews</a:t>
            </a:r>
            <a:endParaRPr sz="1600">
              <a:solidFill>
                <a:schemeClr val="dk1"/>
              </a:solidFill>
              <a:latin typeface="Trebuchet MS"/>
              <a:ea typeface="Trebuchet MS"/>
              <a:cs typeface="Trebuchet MS"/>
              <a:sym typeface="Trebuchet MS"/>
            </a:endParaRPr>
          </a:p>
        </p:txBody>
      </p:sp>
      <p:pic>
        <p:nvPicPr>
          <p:cNvPr id="184" name="Google Shape;184;p22"/>
          <p:cNvPicPr preferRelativeResize="0"/>
          <p:nvPr/>
        </p:nvPicPr>
        <p:blipFill rotWithShape="1">
          <a:blip r:embed="rId3">
            <a:alphaModFix/>
          </a:blip>
          <a:srcRect/>
          <a:stretch/>
        </p:blipFill>
        <p:spPr>
          <a:xfrm>
            <a:off x="2894237" y="2837950"/>
            <a:ext cx="4262938" cy="3550799"/>
          </a:xfrm>
          <a:prstGeom prst="rect">
            <a:avLst/>
          </a:prstGeom>
          <a:noFill/>
          <a:ln>
            <a:noFill/>
          </a:ln>
        </p:spPr>
      </p:pic>
      <p:pic>
        <p:nvPicPr>
          <p:cNvPr id="185" name="Google Shape;185;p22"/>
          <p:cNvPicPr preferRelativeResize="0"/>
          <p:nvPr/>
        </p:nvPicPr>
        <p:blipFill rotWithShape="1">
          <a:blip r:embed="rId4">
            <a:alphaModFix/>
          </a:blip>
          <a:srcRect/>
          <a:stretch/>
        </p:blipFill>
        <p:spPr>
          <a:xfrm>
            <a:off x="7480700" y="2837938"/>
            <a:ext cx="4266450" cy="3550812"/>
          </a:xfrm>
          <a:prstGeom prst="rect">
            <a:avLst/>
          </a:prstGeom>
          <a:noFill/>
          <a:ln>
            <a:noFill/>
          </a:ln>
        </p:spPr>
      </p:pic>
      <p:pic>
        <p:nvPicPr>
          <p:cNvPr id="186" name="Google Shape;186;p22"/>
          <p:cNvPicPr preferRelativeResize="0"/>
          <p:nvPr/>
        </p:nvPicPr>
        <p:blipFill rotWithShape="1">
          <a:blip r:embed="rId5">
            <a:alphaModFix/>
          </a:blip>
          <a:srcRect/>
          <a:stretch/>
        </p:blipFill>
        <p:spPr>
          <a:xfrm>
            <a:off x="154659" y="2779065"/>
            <a:ext cx="2185124" cy="6456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txBox="1">
            <a:spLocks noGrp="1"/>
          </p:cNvSpPr>
          <p:nvPr>
            <p:ph type="title"/>
          </p:nvPr>
        </p:nvSpPr>
        <p:spPr>
          <a:xfrm>
            <a:off x="3095896" y="1709738"/>
            <a:ext cx="8251553"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C5967"/>
              </a:buClr>
              <a:buSzPts val="5400"/>
              <a:buFont typeface="Trebuchet MS"/>
              <a:buNone/>
            </a:pPr>
            <a:r>
              <a:rPr lang="en-US"/>
              <a:t>Topic Modeling </a:t>
            </a:r>
            <a:br>
              <a:rPr lang="en-US"/>
            </a:br>
            <a:r>
              <a:rPr lang="en-US"/>
              <a:t>with </a:t>
            </a:r>
            <a:br>
              <a:rPr lang="en-US"/>
            </a:br>
            <a:r>
              <a:rPr lang="en-US"/>
              <a:t>SASEM and Python</a:t>
            </a:r>
            <a:endParaRPr/>
          </a:p>
        </p:txBody>
      </p:sp>
    </p:spTree>
  </p:cSld>
  <p:clrMapOvr>
    <a:masterClrMapping/>
  </p:clrMapOvr>
</p:sld>
</file>

<file path=ppt/theme/theme1.xml><?xml version="1.0" encoding="utf-8"?>
<a:theme xmlns:a="http://schemas.openxmlformats.org/drawingml/2006/main" name="Airbnb-PowerPoint-Templa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1069</Words>
  <Application>Microsoft Macintosh PowerPoint</Application>
  <PresentationFormat>Widescreen</PresentationFormat>
  <Paragraphs>181</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Georgia</vt:lpstr>
      <vt:lpstr>Trebuchet MS</vt:lpstr>
      <vt:lpstr>Airbnb-PowerPoint-Template</vt:lpstr>
      <vt:lpstr>Uncovering Main Topics in AIRBNB Reviews   LDA and LSA Methods</vt:lpstr>
      <vt:lpstr>AGENDA</vt:lpstr>
      <vt:lpstr>Introduction  and  Exploratory Data Analysis</vt:lpstr>
      <vt:lpstr>What Is the Plan?</vt:lpstr>
      <vt:lpstr>PowerPoint Presentation</vt:lpstr>
      <vt:lpstr>AirBNB Review Data</vt:lpstr>
      <vt:lpstr>Where Are AIRBNB Reviews Coming From?</vt:lpstr>
      <vt:lpstr>PowerPoint Presentation</vt:lpstr>
      <vt:lpstr>Topic Modeling  with  SASEM and Python</vt:lpstr>
      <vt:lpstr>Topic Modeling with LSA</vt:lpstr>
      <vt:lpstr>Topic Modeling with LDA</vt:lpstr>
      <vt:lpstr>Topic Modeling with LDA</vt:lpstr>
      <vt:lpstr>Topic Modeling with LDA</vt:lpstr>
      <vt:lpstr>Topic Modeling with LDA</vt:lpstr>
      <vt:lpstr>Topic Modeling with LDA</vt:lpstr>
      <vt:lpstr>Takeaways  and  Insights</vt:lpstr>
      <vt:lpstr>PowerPoint Presentation</vt:lpstr>
      <vt:lpstr>PowerPoint Presentation</vt:lpstr>
      <vt:lpstr>PowerPoint Presentation</vt:lpstr>
      <vt:lpstr>PowerPoint Presentation</vt:lpstr>
      <vt:lpstr>PowerPoint Presentation</vt:lpstr>
      <vt:lpstr>PowerPoint Presentation</vt:lpstr>
      <vt:lpstr>Limitations and  Future Use</vt:lpstr>
      <vt:lpstr>Limitations</vt:lpstr>
      <vt:lpstr>For the Future</vt:lpstr>
      <vt:lpstr>THANK YOU!</vt:lpstr>
      <vt:lpstr>APPENDIX</vt:lpstr>
      <vt:lpstr>PowerPoint Presentation</vt:lpstr>
      <vt:lpstr>Reviews by day indicate a cyclical pattern where the first 2 months and the last month have a huge drop off.   We examine reviews by day and month to further investigate the cyclical nature of the number of reviews.</vt:lpstr>
      <vt:lpstr>PowerPoint Presentation</vt:lpstr>
      <vt:lpstr>The cyclical nature seems to be largely contributed to the days of the week people submit reviews.   It makes sense that people stay at an AirBNB on the weekend, and will submit a review on the Sunday or Monday after finishing the trip.  Here, we filter on the date range Apr 1, 2016 – Mar 31, 2017 because of the drop in number of reviews in the first couple months and last month.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Uncovering Main Topics in AIRBNB Reviews   LDA and LSA Methods</dc:title>
  <cp:lastModifiedBy>zhai wenqi</cp:lastModifiedBy>
  <cp:revision>1</cp:revision>
  <dcterms:modified xsi:type="dcterms:W3CDTF">2019-12-12T03:55:46Z</dcterms:modified>
</cp:coreProperties>
</file>